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p:regular r:id="rId20"/>
      <p:bold r:id="rId21"/>
      <p:italic r:id="rId22"/>
      <p:boldItalic r:id="rId23"/>
    </p:embeddedFont>
    <p:embeddedFont>
      <p:font typeface="Happy Monkey"/>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FE44CF-90FB-4DAF-981B-1B84F3C7304A}">
  <a:tblStyle styleId="{05FE44CF-90FB-4DAF-981B-1B84F3C7304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5.xml"/><Relationship Id="rId22" Type="http://schemas.openxmlformats.org/officeDocument/2006/relationships/font" Target="fonts/Roboto-italic.fntdata"/><Relationship Id="rId10" Type="http://schemas.openxmlformats.org/officeDocument/2006/relationships/slide" Target="slides/slide4.xml"/><Relationship Id="rId21" Type="http://schemas.openxmlformats.org/officeDocument/2006/relationships/font" Target="fonts/Roboto-bold.fntdata"/><Relationship Id="rId13" Type="http://schemas.openxmlformats.org/officeDocument/2006/relationships/slide" Target="slides/slide7.xml"/><Relationship Id="rId24" Type="http://schemas.openxmlformats.org/officeDocument/2006/relationships/font" Target="fonts/HappyMonkey-regular.fntdata"/><Relationship Id="rId12" Type="http://schemas.openxmlformats.org/officeDocument/2006/relationships/slide" Target="slides/slide6.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7b259306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7b259306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7b259306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7b259306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7b259306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7b259306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7b259306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17b259306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17b25930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117b25930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7b259306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7b259306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95bc415b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95bc415b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7b259306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7b259306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9a3115484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9a3115484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9a3115484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9a3115484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9a3115484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9a3115484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7b259306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7b259306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picture for links to be </a:t>
            </a:r>
            <a:r>
              <a:rPr lang="en"/>
              <a:t>available</a:t>
            </a:r>
            <a:r>
              <a:rPr lang="en"/>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20" Type="http://schemas.openxmlformats.org/officeDocument/2006/relationships/image" Target="../media/image34.png"/><Relationship Id="rId11" Type="http://schemas.openxmlformats.org/officeDocument/2006/relationships/hyperlink" Target="https://www.youtube.com/watch?v=trGBNJLtyl8" TargetMode="External"/><Relationship Id="rId22" Type="http://schemas.openxmlformats.org/officeDocument/2006/relationships/image" Target="../media/image30.png"/><Relationship Id="rId10" Type="http://schemas.openxmlformats.org/officeDocument/2006/relationships/hyperlink" Target="https://www.youtube.com/watch?v=iu29srJPjWw" TargetMode="External"/><Relationship Id="rId21" Type="http://schemas.openxmlformats.org/officeDocument/2006/relationships/image" Target="../media/image32.png"/><Relationship Id="rId13" Type="http://schemas.openxmlformats.org/officeDocument/2006/relationships/hyperlink" Target="https://www.youtube.com/watch?v=wWVppdfYOx8" TargetMode="External"/><Relationship Id="rId12" Type="http://schemas.openxmlformats.org/officeDocument/2006/relationships/hyperlink" Target="https://www.youtube.com/watch?v=trGBNJLtyl8"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7.png"/><Relationship Id="rId9" Type="http://schemas.openxmlformats.org/officeDocument/2006/relationships/hyperlink" Target="https://www.youtube.com/watch?v=iu29srJPjWw" TargetMode="External"/><Relationship Id="rId15" Type="http://schemas.openxmlformats.org/officeDocument/2006/relationships/hyperlink" Target="https://www.youtube.com/watch?v=KAD2BrgUaZk" TargetMode="External"/><Relationship Id="rId14" Type="http://schemas.openxmlformats.org/officeDocument/2006/relationships/hyperlink" Target="https://www.youtube.com/watch?v=wWVppdfYOx8" TargetMode="External"/><Relationship Id="rId17" Type="http://schemas.openxmlformats.org/officeDocument/2006/relationships/hyperlink" Target="https://www.youtube.com/watch?v=5y3gCrL_XIM" TargetMode="External"/><Relationship Id="rId16" Type="http://schemas.openxmlformats.org/officeDocument/2006/relationships/hyperlink" Target="https://parade.com/1040121/marynliles/one-liners/" TargetMode="External"/><Relationship Id="rId5" Type="http://schemas.openxmlformats.org/officeDocument/2006/relationships/image" Target="../media/image31.png"/><Relationship Id="rId19" Type="http://schemas.openxmlformats.org/officeDocument/2006/relationships/image" Target="../media/image22.png"/><Relationship Id="rId6" Type="http://schemas.openxmlformats.org/officeDocument/2006/relationships/image" Target="../media/image26.png"/><Relationship Id="rId18" Type="http://schemas.openxmlformats.org/officeDocument/2006/relationships/hyperlink" Target="https://www.youtube.com/watch?v=5y3gCrL_XIM" TargetMode="External"/><Relationship Id="rId7" Type="http://schemas.openxmlformats.org/officeDocument/2006/relationships/image" Target="../media/image28.png"/><Relationship Id="rId8" Type="http://schemas.openxmlformats.org/officeDocument/2006/relationships/hyperlink" Target="https://www.youtube.com/watch?v=i7vkNUVhNfQ"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hyperlink" Target="https://www.youtube.com/watch?v=G303o8pJzls" TargetMode="External"/><Relationship Id="rId5" Type="http://schemas.openxmlformats.org/officeDocument/2006/relationships/image" Target="../media/image25.png"/><Relationship Id="rId6" Type="http://schemas.openxmlformats.org/officeDocument/2006/relationships/hyperlink" Target="https://www.youtube.com/watch?v=khgOTDvG-4A&amp;t=44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viacharacter.org/pdf/AdultStrengthIcons2020.pdf" TargetMode="External"/><Relationship Id="rId4" Type="http://schemas.openxmlformats.org/officeDocument/2006/relationships/image" Target="../media/image33.png"/><Relationship Id="rId5" Type="http://schemas.openxmlformats.org/officeDocument/2006/relationships/hyperlink" Target="https://www.viacharacter.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23.png"/><Relationship Id="rId5" Type="http://schemas.openxmlformats.org/officeDocument/2006/relationships/hyperlink" Target="https://www.doc.govt.nz/globalassets/system/training-courses/bird-id/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8.jpg"/><Relationship Id="rId11" Type="http://schemas.openxmlformats.org/officeDocument/2006/relationships/image" Target="../media/image10.png"/><Relationship Id="rId10" Type="http://schemas.openxmlformats.org/officeDocument/2006/relationships/image" Target="../media/image1.jpg"/><Relationship Id="rId9" Type="http://schemas.openxmlformats.org/officeDocument/2006/relationships/image" Target="../media/image2.jpg"/><Relationship Id="rId5" Type="http://schemas.openxmlformats.org/officeDocument/2006/relationships/image" Target="../media/image5.jpg"/><Relationship Id="rId6" Type="http://schemas.openxmlformats.org/officeDocument/2006/relationships/image" Target="../media/image9.jpg"/><Relationship Id="rId7" Type="http://schemas.openxmlformats.org/officeDocument/2006/relationships/image" Target="../media/image3.png"/><Relationship Id="rId8"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Ty5JgerrZrA" TargetMode="External"/><Relationship Id="rId4" Type="http://schemas.openxmlformats.org/officeDocument/2006/relationships/hyperlink" Target="https://www.youtube.com/watch?v=Ty5JgerrZrA" TargetMode="External"/><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storylineonline.net/books/harry-the-dirty-dog/" TargetMode="External"/><Relationship Id="rId11" Type="http://schemas.openxmlformats.org/officeDocument/2006/relationships/image" Target="../media/image6.jpg"/><Relationship Id="rId10" Type="http://schemas.openxmlformats.org/officeDocument/2006/relationships/hyperlink" Target="https://thewordsearch.com/puzzle/111963/masters-of-the-universe/" TargetMode="External"/><Relationship Id="rId9"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hyperlink" Target="https://www.getepic.com/sign-in" TargetMode="External"/><Relationship Id="rId7" Type="http://schemas.openxmlformats.org/officeDocument/2006/relationships/image" Target="../media/image18.png"/><Relationship Id="rId8" Type="http://schemas.openxmlformats.org/officeDocument/2006/relationships/hyperlink" Target="https://hapara.com/student-dashboar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hyperlink" Target="https://www.topmarks.co.uk/maths-games/hit-the-button" TargetMode="External"/><Relationship Id="rId11" Type="http://schemas.openxmlformats.org/officeDocument/2006/relationships/image" Target="../media/image19.png"/><Relationship Id="rId10" Type="http://schemas.openxmlformats.org/officeDocument/2006/relationships/hyperlink" Target="https://nzmaths.co.nz/sites/default/files/2021-09/year-6-week-1-offline-activities.pdf" TargetMode="External"/><Relationship Id="rId12" Type="http://schemas.openxmlformats.org/officeDocument/2006/relationships/image" Target="../media/image16.png"/><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hyperlink" Target="https://www.topmarks.co.uk/learning-to-count/place-value-basketball" TargetMode="External"/><Relationship Id="rId7" Type="http://schemas.openxmlformats.org/officeDocument/2006/relationships/image" Target="../media/image29.png"/><Relationship Id="rId8" Type="http://schemas.openxmlformats.org/officeDocument/2006/relationships/hyperlink" Target="https://login.mathletic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129" name="Shape 129"/>
        <p:cNvGrpSpPr/>
        <p:nvPr/>
      </p:nvGrpSpPr>
      <p:grpSpPr>
        <a:xfrm>
          <a:off x="0" y="0"/>
          <a:ext cx="0" cy="0"/>
          <a:chOff x="0" y="0"/>
          <a:chExt cx="0" cy="0"/>
        </a:xfrm>
      </p:grpSpPr>
      <p:pic>
        <p:nvPicPr>
          <p:cNvPr id="130" name="Google Shape;130;p22"/>
          <p:cNvPicPr preferRelativeResize="0"/>
          <p:nvPr/>
        </p:nvPicPr>
        <p:blipFill>
          <a:blip r:embed="rId3">
            <a:alphaModFix/>
          </a:blip>
          <a:stretch>
            <a:fillRect/>
          </a:stretch>
        </p:blipFill>
        <p:spPr>
          <a:xfrm>
            <a:off x="4513500" y="216275"/>
            <a:ext cx="4415877" cy="883899"/>
          </a:xfrm>
          <a:prstGeom prst="rect">
            <a:avLst/>
          </a:prstGeom>
          <a:noFill/>
          <a:ln>
            <a:noFill/>
          </a:ln>
        </p:spPr>
      </p:pic>
      <p:pic>
        <p:nvPicPr>
          <p:cNvPr id="131" name="Google Shape;131;p22"/>
          <p:cNvPicPr preferRelativeResize="0"/>
          <p:nvPr/>
        </p:nvPicPr>
        <p:blipFill>
          <a:blip r:embed="rId4">
            <a:alphaModFix/>
          </a:blip>
          <a:stretch>
            <a:fillRect/>
          </a:stretch>
        </p:blipFill>
        <p:spPr>
          <a:xfrm>
            <a:off x="503600" y="944800"/>
            <a:ext cx="1156795" cy="1015800"/>
          </a:xfrm>
          <a:prstGeom prst="rect">
            <a:avLst/>
          </a:prstGeom>
          <a:noFill/>
          <a:ln>
            <a:noFill/>
          </a:ln>
        </p:spPr>
      </p:pic>
      <p:pic>
        <p:nvPicPr>
          <p:cNvPr id="132" name="Google Shape;132;p22"/>
          <p:cNvPicPr preferRelativeResize="0"/>
          <p:nvPr/>
        </p:nvPicPr>
        <p:blipFill>
          <a:blip r:embed="rId5">
            <a:alphaModFix/>
          </a:blip>
          <a:stretch>
            <a:fillRect/>
          </a:stretch>
        </p:blipFill>
        <p:spPr>
          <a:xfrm>
            <a:off x="7249925" y="2176275"/>
            <a:ext cx="1203474" cy="983425"/>
          </a:xfrm>
          <a:prstGeom prst="rect">
            <a:avLst/>
          </a:prstGeom>
          <a:noFill/>
          <a:ln>
            <a:noFill/>
          </a:ln>
        </p:spPr>
      </p:pic>
      <p:pic>
        <p:nvPicPr>
          <p:cNvPr id="133" name="Google Shape;133;p22"/>
          <p:cNvPicPr preferRelativeResize="0"/>
          <p:nvPr/>
        </p:nvPicPr>
        <p:blipFill>
          <a:blip r:embed="rId6">
            <a:alphaModFix/>
          </a:blip>
          <a:stretch>
            <a:fillRect/>
          </a:stretch>
        </p:blipFill>
        <p:spPr>
          <a:xfrm>
            <a:off x="503600" y="3860174"/>
            <a:ext cx="1469925" cy="1015800"/>
          </a:xfrm>
          <a:prstGeom prst="rect">
            <a:avLst/>
          </a:prstGeom>
          <a:noFill/>
          <a:ln>
            <a:noFill/>
          </a:ln>
        </p:spPr>
      </p:pic>
      <p:pic>
        <p:nvPicPr>
          <p:cNvPr id="134" name="Google Shape;134;p22"/>
          <p:cNvPicPr preferRelativeResize="0"/>
          <p:nvPr/>
        </p:nvPicPr>
        <p:blipFill>
          <a:blip r:embed="rId7">
            <a:alphaModFix/>
          </a:blip>
          <a:stretch>
            <a:fillRect/>
          </a:stretch>
        </p:blipFill>
        <p:spPr>
          <a:xfrm>
            <a:off x="2911363" y="2115700"/>
            <a:ext cx="1291836" cy="835650"/>
          </a:xfrm>
          <a:prstGeom prst="rect">
            <a:avLst/>
          </a:prstGeom>
          <a:noFill/>
          <a:ln>
            <a:noFill/>
          </a:ln>
        </p:spPr>
      </p:pic>
      <p:sp>
        <p:nvSpPr>
          <p:cNvPr id="135" name="Google Shape;135;p22"/>
          <p:cNvSpPr txBox="1"/>
          <p:nvPr>
            <p:ph type="title"/>
          </p:nvPr>
        </p:nvSpPr>
        <p:spPr>
          <a:xfrm>
            <a:off x="2510625" y="211450"/>
            <a:ext cx="2091300" cy="883800"/>
          </a:xfrm>
          <a:prstGeom prst="rect">
            <a:avLst/>
          </a:prstGeom>
          <a:solidFill>
            <a:srgbClr val="FF00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appy Monkey"/>
                <a:ea typeface="Happy Monkey"/>
                <a:cs typeface="Happy Monkey"/>
                <a:sym typeface="Happy Monkey"/>
              </a:rPr>
              <a:t>The Arts - </a:t>
            </a:r>
            <a:endParaRPr b="1">
              <a:latin typeface="Happy Monkey"/>
              <a:ea typeface="Happy Monkey"/>
              <a:cs typeface="Happy Monkey"/>
              <a:sym typeface="Happy Monkey"/>
            </a:endParaRPr>
          </a:p>
          <a:p>
            <a:pPr indent="0" lvl="0" marL="0" rtl="0" algn="l">
              <a:spcBef>
                <a:spcPts val="0"/>
              </a:spcBef>
              <a:spcAft>
                <a:spcPts val="0"/>
              </a:spcAft>
              <a:buNone/>
            </a:pPr>
            <a:r>
              <a:t/>
            </a:r>
            <a:endParaRPr/>
          </a:p>
        </p:txBody>
      </p:sp>
      <p:sp>
        <p:nvSpPr>
          <p:cNvPr id="136" name="Google Shape;136;p22"/>
          <p:cNvSpPr txBox="1"/>
          <p:nvPr>
            <p:ph idx="1" type="body"/>
          </p:nvPr>
        </p:nvSpPr>
        <p:spPr>
          <a:xfrm flipH="1">
            <a:off x="8782600" y="216275"/>
            <a:ext cx="9300" cy="222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1200"/>
              </a:spcAft>
              <a:buNone/>
            </a:pPr>
            <a:r>
              <a:t/>
            </a:r>
            <a:endParaRPr/>
          </a:p>
        </p:txBody>
      </p:sp>
      <p:sp>
        <p:nvSpPr>
          <p:cNvPr id="137" name="Google Shape;137;p22"/>
          <p:cNvSpPr txBox="1"/>
          <p:nvPr/>
        </p:nvSpPr>
        <p:spPr>
          <a:xfrm>
            <a:off x="163750" y="2896150"/>
            <a:ext cx="2149800" cy="2093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1155CC"/>
                </a:solidFill>
              </a:rPr>
              <a:t>Music</a:t>
            </a:r>
            <a:endParaRPr sz="1600">
              <a:solidFill>
                <a:srgbClr val="1155CC"/>
              </a:solidFill>
            </a:endParaRPr>
          </a:p>
          <a:p>
            <a:pPr indent="0" lvl="0" marL="0" rtl="0" algn="l">
              <a:spcBef>
                <a:spcPts val="0"/>
              </a:spcBef>
              <a:spcAft>
                <a:spcPts val="0"/>
              </a:spcAft>
              <a:buNone/>
            </a:pPr>
            <a:r>
              <a:rPr lang="en" sz="1100">
                <a:solidFill>
                  <a:schemeClr val="dk1"/>
                </a:solidFill>
              </a:rPr>
              <a:t>Make an instrument and create a song</a:t>
            </a:r>
            <a:endParaRPr sz="1100">
              <a:solidFill>
                <a:schemeClr val="dk1"/>
              </a:solidFill>
            </a:endParaRPr>
          </a:p>
          <a:p>
            <a:pPr indent="0" lvl="0" marL="0" rtl="0" algn="l">
              <a:spcBef>
                <a:spcPts val="0"/>
              </a:spcBef>
              <a:spcAft>
                <a:spcPts val="0"/>
              </a:spcAft>
              <a:buNone/>
            </a:pPr>
            <a:r>
              <a:rPr lang="en" sz="700" u="sng">
                <a:solidFill>
                  <a:schemeClr val="hlink"/>
                </a:solidFill>
                <a:hlinkClick r:id="rId8"/>
              </a:rPr>
              <a:t>https://www.youtube.com/watch?v=i7vkNUVhNfQ</a:t>
            </a:r>
            <a:endParaRPr sz="700"/>
          </a:p>
          <a:p>
            <a:pPr indent="0" lvl="0" marL="0" rtl="0" algn="l">
              <a:spcBef>
                <a:spcPts val="0"/>
              </a:spcBef>
              <a:spcAft>
                <a:spcPts val="0"/>
              </a:spcAft>
              <a:buNone/>
            </a:pPr>
            <a:r>
              <a:t/>
            </a:r>
            <a:endParaRPr sz="7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138" name="Google Shape;138;p22"/>
          <p:cNvSpPr txBox="1"/>
          <p:nvPr/>
        </p:nvSpPr>
        <p:spPr>
          <a:xfrm>
            <a:off x="2510625" y="1203150"/>
            <a:ext cx="4184400" cy="37866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1155CC"/>
                </a:solidFill>
              </a:rPr>
              <a:t>Visual Art </a:t>
            </a:r>
            <a:endParaRPr sz="1600">
              <a:solidFill>
                <a:srgbClr val="1155CC"/>
              </a:solidFill>
            </a:endParaRPr>
          </a:p>
          <a:p>
            <a:pPr indent="0" lvl="0" marL="0" rtl="0" algn="l">
              <a:spcBef>
                <a:spcPts val="0"/>
              </a:spcBef>
              <a:spcAft>
                <a:spcPts val="0"/>
              </a:spcAft>
              <a:buNone/>
            </a:pPr>
            <a:r>
              <a:rPr lang="en" sz="1100">
                <a:solidFill>
                  <a:schemeClr val="dk1"/>
                </a:solidFill>
              </a:rPr>
              <a:t>1.</a:t>
            </a:r>
            <a:r>
              <a:rPr lang="en" sz="1100">
                <a:solidFill>
                  <a:schemeClr val="dk1"/>
                </a:solidFill>
              </a:rPr>
              <a:t>Make your own mandala Art</a:t>
            </a:r>
            <a:endParaRPr sz="700">
              <a:solidFill>
                <a:schemeClr val="dk1"/>
              </a:solidFill>
            </a:endParaRPr>
          </a:p>
          <a:p>
            <a:pPr indent="0" lvl="0" marL="0" rtl="0" algn="l">
              <a:spcBef>
                <a:spcPts val="0"/>
              </a:spcBef>
              <a:spcAft>
                <a:spcPts val="0"/>
              </a:spcAft>
              <a:buNone/>
            </a:pPr>
            <a:r>
              <a:rPr lang="en" sz="800" u="sng">
                <a:solidFill>
                  <a:schemeClr val="hlink"/>
                </a:solidFill>
                <a:hlinkClick r:id="rId9"/>
              </a:rPr>
              <a:t>https://www.youtube.com/watch?v=iu</a:t>
            </a:r>
            <a:r>
              <a:rPr lang="en" sz="800" u="sng">
                <a:solidFill>
                  <a:schemeClr val="hlink"/>
                </a:solidFill>
                <a:hlinkClick r:id="rId10"/>
              </a:rPr>
              <a:t>29srJPjWw</a:t>
            </a:r>
            <a:r>
              <a:rPr lang="en" sz="800"/>
              <a:t>   </a:t>
            </a:r>
            <a:r>
              <a:rPr lang="en" sz="800" u="sng">
                <a:solidFill>
                  <a:schemeClr val="hlink"/>
                </a:solidFill>
                <a:hlinkClick r:id="rId11"/>
              </a:rPr>
              <a:t>https://www.youtube.com/watch?v=trGBNJLt</a:t>
            </a:r>
            <a:r>
              <a:rPr lang="en" sz="800" u="sng">
                <a:solidFill>
                  <a:schemeClr val="hlink"/>
                </a:solidFill>
                <a:hlinkClick r:id="rId12"/>
              </a:rPr>
              <a:t>yl8</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1100"/>
              <a:t>2.Create a self portrait or family portrait.</a:t>
            </a:r>
            <a:r>
              <a:rPr lang="en" sz="800"/>
              <a:t> </a:t>
            </a:r>
            <a:endParaRPr sz="800"/>
          </a:p>
          <a:p>
            <a:pPr indent="0" lvl="0" marL="0" rtl="0" algn="l">
              <a:spcBef>
                <a:spcPts val="0"/>
              </a:spcBef>
              <a:spcAft>
                <a:spcPts val="0"/>
              </a:spcAft>
              <a:buNone/>
            </a:pPr>
            <a:r>
              <a:rPr lang="en" sz="800"/>
              <a:t>Use a pencil, shade and mount on card.</a:t>
            </a:r>
            <a:endParaRPr sz="800"/>
          </a:p>
          <a:p>
            <a:pPr indent="0" lvl="0" marL="0" rtl="0" algn="l">
              <a:spcBef>
                <a:spcPts val="0"/>
              </a:spcBef>
              <a:spcAft>
                <a:spcPts val="0"/>
              </a:spcAft>
              <a:buNone/>
            </a:pPr>
            <a:r>
              <a:rPr lang="en" sz="800"/>
              <a:t>Use a mirror or photos to help.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1100"/>
              <a:t>3.Origami</a:t>
            </a:r>
            <a:endParaRPr sz="1100"/>
          </a:p>
          <a:p>
            <a:pPr indent="0" lvl="0" marL="0" rtl="0" algn="l">
              <a:spcBef>
                <a:spcPts val="0"/>
              </a:spcBef>
              <a:spcAft>
                <a:spcPts val="0"/>
              </a:spcAft>
              <a:buNone/>
            </a:pPr>
            <a:r>
              <a:rPr lang="en" sz="800"/>
              <a:t> </a:t>
            </a:r>
            <a:r>
              <a:rPr lang="en" sz="800" u="sng">
                <a:solidFill>
                  <a:schemeClr val="hlink"/>
                </a:solidFill>
                <a:hlinkClick r:id="rId13"/>
              </a:rPr>
              <a:t>https://www.youtube.</a:t>
            </a:r>
            <a:endParaRPr sz="800"/>
          </a:p>
          <a:p>
            <a:pPr indent="0" lvl="0" marL="0" rtl="0" algn="l">
              <a:spcBef>
                <a:spcPts val="0"/>
              </a:spcBef>
              <a:spcAft>
                <a:spcPts val="0"/>
              </a:spcAft>
              <a:buNone/>
            </a:pPr>
            <a:r>
              <a:rPr lang="en" sz="800" u="sng">
                <a:solidFill>
                  <a:schemeClr val="hlink"/>
                </a:solidFill>
                <a:hlinkClick r:id="rId14"/>
              </a:rPr>
              <a:t>com/watch?v=wWVppdfYOx8</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1100"/>
          </a:p>
          <a:p>
            <a:pPr indent="0" lvl="0" marL="0" rtl="0" algn="l">
              <a:spcBef>
                <a:spcPts val="0"/>
              </a:spcBef>
              <a:spcAft>
                <a:spcPts val="0"/>
              </a:spcAft>
              <a:buNone/>
            </a:pPr>
            <a:r>
              <a:rPr lang="en" sz="1100"/>
              <a:t>4. How to draw Cobra</a:t>
            </a:r>
            <a:endParaRPr sz="1100"/>
          </a:p>
          <a:p>
            <a:pPr indent="0" lvl="0" marL="0" rtl="0" algn="l">
              <a:spcBef>
                <a:spcPts val="0"/>
              </a:spcBef>
              <a:spcAft>
                <a:spcPts val="0"/>
              </a:spcAft>
              <a:buNone/>
            </a:pPr>
            <a:r>
              <a:rPr lang="en" sz="800" u="sng">
                <a:solidFill>
                  <a:schemeClr val="hlink"/>
                </a:solidFill>
                <a:hlinkClick r:id="rId15"/>
              </a:rPr>
              <a:t>https://www.youtube.com/watch?v=KAD2BrgUaZk</a:t>
            </a:r>
            <a:r>
              <a:rPr lang="en" sz="800">
                <a:solidFill>
                  <a:schemeClr val="accent5"/>
                </a:solidFill>
              </a:rPr>
              <a:t>  </a:t>
            </a:r>
            <a:endParaRPr sz="800">
              <a:solidFill>
                <a:schemeClr val="accent5"/>
              </a:solidFill>
            </a:endParaRPr>
          </a:p>
          <a:p>
            <a:pPr indent="0" lvl="0" marL="0" rtl="0" algn="l">
              <a:spcBef>
                <a:spcPts val="0"/>
              </a:spcBef>
              <a:spcAft>
                <a:spcPts val="0"/>
              </a:spcAft>
              <a:buNone/>
            </a:pPr>
            <a:r>
              <a:t/>
            </a:r>
            <a:endParaRPr sz="800">
              <a:solidFill>
                <a:schemeClr val="accent5"/>
              </a:solidFill>
            </a:endParaRPr>
          </a:p>
          <a:p>
            <a:pPr indent="0" lvl="0" marL="0" rtl="0" algn="l">
              <a:spcBef>
                <a:spcPts val="0"/>
              </a:spcBef>
              <a:spcAft>
                <a:spcPts val="0"/>
              </a:spcAft>
              <a:buNone/>
            </a:pPr>
            <a:r>
              <a:t/>
            </a:r>
            <a:endParaRPr sz="1100">
              <a:solidFill>
                <a:schemeClr val="accent5"/>
              </a:solidFill>
            </a:endParaRPr>
          </a:p>
        </p:txBody>
      </p:sp>
      <p:sp>
        <p:nvSpPr>
          <p:cNvPr id="139" name="Google Shape;139;p22"/>
          <p:cNvSpPr txBox="1"/>
          <p:nvPr/>
        </p:nvSpPr>
        <p:spPr>
          <a:xfrm>
            <a:off x="6892100" y="1203150"/>
            <a:ext cx="2037300" cy="37710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1155CC"/>
                </a:solidFill>
              </a:rPr>
              <a:t>Drama .</a:t>
            </a:r>
            <a:r>
              <a:rPr lang="en">
                <a:solidFill>
                  <a:srgbClr val="1155CC"/>
                </a:solidFill>
              </a:rPr>
              <a:t> </a:t>
            </a:r>
            <a:endParaRPr>
              <a:solidFill>
                <a:srgbClr val="1155CC"/>
              </a:solidFill>
            </a:endParaRPr>
          </a:p>
          <a:p>
            <a:pPr indent="0" lvl="0" marL="0" rtl="0" algn="l">
              <a:spcBef>
                <a:spcPts val="0"/>
              </a:spcBef>
              <a:spcAft>
                <a:spcPts val="0"/>
              </a:spcAft>
              <a:buNone/>
            </a:pPr>
            <a:r>
              <a:rPr lang="en" sz="1100">
                <a:solidFill>
                  <a:schemeClr val="dk1"/>
                </a:solidFill>
              </a:rPr>
              <a:t>1.</a:t>
            </a:r>
            <a:r>
              <a:rPr lang="en" sz="1100">
                <a:solidFill>
                  <a:schemeClr val="dk1"/>
                </a:solidFill>
              </a:rPr>
              <a:t>Tell a joke to someone </a:t>
            </a:r>
            <a:endParaRPr sz="1100">
              <a:solidFill>
                <a:schemeClr val="dk1"/>
              </a:solidFill>
            </a:endParaRPr>
          </a:p>
          <a:p>
            <a:pPr indent="0" lvl="0" marL="0" rtl="0" algn="l">
              <a:spcBef>
                <a:spcPts val="0"/>
              </a:spcBef>
              <a:spcAft>
                <a:spcPts val="0"/>
              </a:spcAft>
              <a:buNone/>
            </a:pPr>
            <a:r>
              <a:rPr lang="en" sz="800" u="sng">
                <a:solidFill>
                  <a:schemeClr val="accent5"/>
                </a:solidFill>
                <a:hlinkClick r:id="rId16">
                  <a:extLst>
                    <a:ext uri="{A12FA001-AC4F-418D-AE19-62706E023703}">
                      <ahyp:hlinkClr val="tx"/>
                    </a:ext>
                  </a:extLst>
                </a:hlinkClick>
              </a:rPr>
              <a:t>https://parade.com/1040121/marynliles/one-liners/</a:t>
            </a:r>
            <a:endParaRPr sz="1100">
              <a:solidFill>
                <a:schemeClr val="accent5"/>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100"/>
              <a:t>2. Write your own play, about a superhero and perform with a family member</a:t>
            </a:r>
            <a:endParaRPr sz="11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9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1200"/>
          </a:p>
        </p:txBody>
      </p:sp>
      <p:sp>
        <p:nvSpPr>
          <p:cNvPr id="140" name="Google Shape;140;p22"/>
          <p:cNvSpPr txBox="1"/>
          <p:nvPr/>
        </p:nvSpPr>
        <p:spPr>
          <a:xfrm>
            <a:off x="163675" y="211450"/>
            <a:ext cx="2149800" cy="25398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1155CC"/>
                </a:solidFill>
              </a:rPr>
              <a:t>Dance</a:t>
            </a:r>
            <a:endParaRPr sz="1600">
              <a:solidFill>
                <a:srgbClr val="1155CC"/>
              </a:solidFill>
            </a:endParaRPr>
          </a:p>
          <a:p>
            <a:pPr indent="0" lvl="0" marL="0" rtl="0" algn="l">
              <a:spcBef>
                <a:spcPts val="0"/>
              </a:spcBef>
              <a:spcAft>
                <a:spcPts val="0"/>
              </a:spcAft>
              <a:buNone/>
            </a:pPr>
            <a:r>
              <a:rPr lang="en" sz="1100">
                <a:solidFill>
                  <a:schemeClr val="dk1"/>
                </a:solidFill>
              </a:rPr>
              <a:t>1.</a:t>
            </a:r>
            <a:r>
              <a:rPr lang="en" sz="1100">
                <a:solidFill>
                  <a:schemeClr val="dk1"/>
                </a:solidFill>
              </a:rPr>
              <a:t>Stay active by doing yoga </a:t>
            </a:r>
            <a:endParaRPr sz="1100">
              <a:solidFill>
                <a:schemeClr val="dk1"/>
              </a:solidFill>
            </a:endParaRPr>
          </a:p>
          <a:p>
            <a:pPr indent="0" lvl="0" marL="0" rtl="0" algn="l">
              <a:spcBef>
                <a:spcPts val="0"/>
              </a:spcBef>
              <a:spcAft>
                <a:spcPts val="0"/>
              </a:spcAft>
              <a:buNone/>
            </a:pPr>
            <a:r>
              <a:rPr lang="en" sz="800" u="sng">
                <a:solidFill>
                  <a:schemeClr val="hlink"/>
                </a:solidFill>
                <a:hlinkClick r:id="rId17"/>
              </a:rPr>
              <a:t>h</a:t>
            </a:r>
            <a:r>
              <a:rPr lang="en" sz="700" u="sng">
                <a:solidFill>
                  <a:schemeClr val="hlink"/>
                </a:solidFill>
                <a:hlinkClick r:id="rId18"/>
              </a:rPr>
              <a:t>ttps://www.youtube.com/watch?v=5y3gCrL_XIM</a:t>
            </a:r>
            <a:endParaRPr sz="7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100">
                <a:solidFill>
                  <a:schemeClr val="dk1"/>
                </a:solidFill>
              </a:rPr>
              <a:t>2.Create your own routine to your  song and perform it to a family member</a:t>
            </a:r>
            <a:endParaRPr sz="1100">
              <a:solidFill>
                <a:schemeClr val="dk1"/>
              </a:solidFill>
            </a:endParaRPr>
          </a:p>
          <a:p>
            <a:pPr indent="0" lvl="0" marL="0" rtl="0" algn="l">
              <a:spcBef>
                <a:spcPts val="0"/>
              </a:spcBef>
              <a:spcAft>
                <a:spcPts val="0"/>
              </a:spcAft>
              <a:buNone/>
            </a:pPr>
            <a:r>
              <a:t/>
            </a:r>
            <a:endParaRPr sz="500">
              <a:solidFill>
                <a:schemeClr val="dk1"/>
              </a:solidFill>
            </a:endParaRPr>
          </a:p>
        </p:txBody>
      </p:sp>
      <p:pic>
        <p:nvPicPr>
          <p:cNvPr id="141" name="Google Shape;141;p22"/>
          <p:cNvPicPr preferRelativeResize="0"/>
          <p:nvPr/>
        </p:nvPicPr>
        <p:blipFill>
          <a:blip r:embed="rId19">
            <a:alphaModFix/>
          </a:blip>
          <a:stretch>
            <a:fillRect/>
          </a:stretch>
        </p:blipFill>
        <p:spPr>
          <a:xfrm>
            <a:off x="7249927" y="3928676"/>
            <a:ext cx="1062249" cy="796666"/>
          </a:xfrm>
          <a:prstGeom prst="rect">
            <a:avLst/>
          </a:prstGeom>
          <a:noFill/>
          <a:ln>
            <a:noFill/>
          </a:ln>
        </p:spPr>
      </p:pic>
      <p:pic>
        <p:nvPicPr>
          <p:cNvPr id="142" name="Google Shape;142;p22"/>
          <p:cNvPicPr preferRelativeResize="0"/>
          <p:nvPr/>
        </p:nvPicPr>
        <p:blipFill>
          <a:blip r:embed="rId20">
            <a:alphaModFix/>
          </a:blip>
          <a:stretch>
            <a:fillRect/>
          </a:stretch>
        </p:blipFill>
        <p:spPr>
          <a:xfrm>
            <a:off x="4913225" y="1456250"/>
            <a:ext cx="1626675" cy="1495100"/>
          </a:xfrm>
          <a:prstGeom prst="rect">
            <a:avLst/>
          </a:prstGeom>
          <a:noFill/>
          <a:ln>
            <a:noFill/>
          </a:ln>
        </p:spPr>
      </p:pic>
      <p:pic>
        <p:nvPicPr>
          <p:cNvPr id="143" name="Google Shape;143;p22"/>
          <p:cNvPicPr preferRelativeResize="0"/>
          <p:nvPr/>
        </p:nvPicPr>
        <p:blipFill>
          <a:blip r:embed="rId21">
            <a:alphaModFix/>
          </a:blip>
          <a:stretch>
            <a:fillRect/>
          </a:stretch>
        </p:blipFill>
        <p:spPr>
          <a:xfrm>
            <a:off x="4149575" y="3390084"/>
            <a:ext cx="1291824" cy="900741"/>
          </a:xfrm>
          <a:prstGeom prst="rect">
            <a:avLst/>
          </a:prstGeom>
          <a:noFill/>
          <a:ln>
            <a:noFill/>
          </a:ln>
        </p:spPr>
      </p:pic>
      <p:pic>
        <p:nvPicPr>
          <p:cNvPr id="144" name="Google Shape;144;p22"/>
          <p:cNvPicPr preferRelativeResize="0"/>
          <p:nvPr/>
        </p:nvPicPr>
        <p:blipFill>
          <a:blip r:embed="rId22">
            <a:alphaModFix/>
          </a:blip>
          <a:stretch>
            <a:fillRect/>
          </a:stretch>
        </p:blipFill>
        <p:spPr>
          <a:xfrm>
            <a:off x="5152875" y="3792625"/>
            <a:ext cx="1349675" cy="1083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3"/>
          <p:cNvPicPr preferRelativeResize="0"/>
          <p:nvPr/>
        </p:nvPicPr>
        <p:blipFill>
          <a:blip r:embed="rId3">
            <a:alphaModFix/>
          </a:blip>
          <a:stretch>
            <a:fillRect/>
          </a:stretch>
        </p:blipFill>
        <p:spPr>
          <a:xfrm>
            <a:off x="3986000" y="1199025"/>
            <a:ext cx="4999001" cy="3870726"/>
          </a:xfrm>
          <a:prstGeom prst="rect">
            <a:avLst/>
          </a:prstGeom>
          <a:noFill/>
          <a:ln>
            <a:noFill/>
          </a:ln>
        </p:spPr>
      </p:pic>
      <p:sp>
        <p:nvSpPr>
          <p:cNvPr id="150" name="Google Shape;150;p23"/>
          <p:cNvSpPr txBox="1"/>
          <p:nvPr>
            <p:ph type="title"/>
          </p:nvPr>
        </p:nvSpPr>
        <p:spPr>
          <a:xfrm>
            <a:off x="3986000" y="98075"/>
            <a:ext cx="3281100" cy="1024500"/>
          </a:xfrm>
          <a:prstGeom prst="rect">
            <a:avLst/>
          </a:prstGeom>
          <a:solidFill>
            <a:srgbClr val="4A86E8"/>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b="1" sz="366">
              <a:latin typeface="Happy Monkey"/>
              <a:ea typeface="Happy Monkey"/>
              <a:cs typeface="Happy Monkey"/>
              <a:sym typeface="Happy Monkey"/>
            </a:endParaRPr>
          </a:p>
          <a:p>
            <a:pPr indent="0" lvl="0" marL="0" rtl="0" algn="ctr">
              <a:spcBef>
                <a:spcPts val="0"/>
              </a:spcBef>
              <a:spcAft>
                <a:spcPts val="0"/>
              </a:spcAft>
              <a:buNone/>
            </a:pPr>
            <a:r>
              <a:rPr b="1" lang="en" sz="5300">
                <a:latin typeface="Happy Monkey"/>
                <a:ea typeface="Happy Monkey"/>
                <a:cs typeface="Happy Monkey"/>
                <a:sym typeface="Happy Monkey"/>
              </a:rPr>
              <a:t>Science</a:t>
            </a:r>
            <a:endParaRPr b="1" sz="5300">
              <a:latin typeface="Happy Monkey"/>
              <a:ea typeface="Happy Monkey"/>
              <a:cs typeface="Happy Monkey"/>
              <a:sym typeface="Happy Monkey"/>
            </a:endParaRPr>
          </a:p>
          <a:p>
            <a:pPr indent="0" lvl="0" marL="0" rtl="0" algn="ctr">
              <a:spcBef>
                <a:spcPts val="0"/>
              </a:spcBef>
              <a:spcAft>
                <a:spcPts val="0"/>
              </a:spcAft>
              <a:buNone/>
            </a:pPr>
            <a:r>
              <a:t/>
            </a:r>
            <a:endParaRPr b="1" sz="1966">
              <a:latin typeface="Happy Monkey"/>
              <a:ea typeface="Happy Monkey"/>
              <a:cs typeface="Happy Monkey"/>
              <a:sym typeface="Happy Monkey"/>
            </a:endParaRPr>
          </a:p>
        </p:txBody>
      </p:sp>
      <p:sp>
        <p:nvSpPr>
          <p:cNvPr id="151" name="Google Shape;151;p23"/>
          <p:cNvSpPr txBox="1"/>
          <p:nvPr>
            <p:ph idx="1" type="body"/>
          </p:nvPr>
        </p:nvSpPr>
        <p:spPr>
          <a:xfrm>
            <a:off x="291450" y="147950"/>
            <a:ext cx="3590100" cy="4921800"/>
          </a:xfrm>
          <a:prstGeom prst="rect">
            <a:avLst/>
          </a:prstGeom>
          <a:solidFill>
            <a:srgbClr val="000000">
              <a:alpha val="0"/>
            </a:srgbClr>
          </a:solid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1767">
                <a:solidFill>
                  <a:srgbClr val="FF0000"/>
                </a:solidFill>
                <a:highlight>
                  <a:srgbClr val="F1F3F4"/>
                </a:highlight>
                <a:latin typeface="Roboto"/>
                <a:ea typeface="Roboto"/>
                <a:cs typeface="Roboto"/>
                <a:sym typeface="Roboto"/>
              </a:rPr>
              <a:t>Experiment 1 : Water Optical Illusion</a:t>
            </a:r>
            <a:endParaRPr b="1" sz="1767">
              <a:solidFill>
                <a:srgbClr val="FF0000"/>
              </a:solidFill>
              <a:latin typeface="Roboto"/>
              <a:ea typeface="Roboto"/>
              <a:cs typeface="Roboto"/>
              <a:sym typeface="Roboto"/>
            </a:endParaRPr>
          </a:p>
          <a:p>
            <a:pPr indent="0" lvl="0" marL="0" rtl="0" algn="l">
              <a:spcBef>
                <a:spcPts val="1200"/>
              </a:spcBef>
              <a:spcAft>
                <a:spcPts val="0"/>
              </a:spcAft>
              <a:buNone/>
            </a:pPr>
            <a:r>
              <a:rPr b="1" lang="en" sz="1350">
                <a:solidFill>
                  <a:srgbClr val="FF0000"/>
                </a:solidFill>
                <a:highlight>
                  <a:srgbClr val="F1F3F4"/>
                </a:highlight>
                <a:latin typeface="Roboto"/>
                <a:ea typeface="Roboto"/>
                <a:cs typeface="Roboto"/>
                <a:sym typeface="Roboto"/>
              </a:rPr>
              <a:t>Water Optical Illusion</a:t>
            </a:r>
            <a:endParaRPr b="1" sz="1350">
              <a:solidFill>
                <a:srgbClr val="FF0000"/>
              </a:solidFill>
              <a:highlight>
                <a:srgbClr val="F1F3F4"/>
              </a:highlight>
              <a:latin typeface="Roboto"/>
              <a:ea typeface="Roboto"/>
              <a:cs typeface="Roboto"/>
              <a:sym typeface="Roboto"/>
            </a:endParaRPr>
          </a:p>
          <a:p>
            <a:pPr indent="0" lvl="0" marL="0" rtl="0" algn="l">
              <a:spcBef>
                <a:spcPts val="0"/>
              </a:spcBef>
              <a:spcAft>
                <a:spcPts val="0"/>
              </a:spcAft>
              <a:buNone/>
            </a:pPr>
            <a:r>
              <a:rPr b="1" lang="en" sz="1350">
                <a:solidFill>
                  <a:srgbClr val="FF0000"/>
                </a:solidFill>
                <a:highlight>
                  <a:srgbClr val="F1F3F4"/>
                </a:highlight>
                <a:latin typeface="Roboto"/>
                <a:ea typeface="Roboto"/>
                <a:cs typeface="Roboto"/>
                <a:sym typeface="Roboto"/>
              </a:rPr>
              <a:t>EQUIPMENT </a:t>
            </a:r>
            <a:r>
              <a:rPr b="1" lang="en" sz="1350">
                <a:solidFill>
                  <a:schemeClr val="dk1"/>
                </a:solidFill>
                <a:highlight>
                  <a:srgbClr val="F1F3F4"/>
                </a:highlight>
                <a:latin typeface="Roboto"/>
                <a:ea typeface="Roboto"/>
                <a:cs typeface="Roboto"/>
                <a:sym typeface="Roboto"/>
              </a:rPr>
              <a:t>: glass, water, note card, marker</a:t>
            </a:r>
            <a:endParaRPr b="1" sz="1350">
              <a:solidFill>
                <a:schemeClr val="dk1"/>
              </a:solidFill>
              <a:highlight>
                <a:srgbClr val="F1F3F4"/>
              </a:highlight>
              <a:latin typeface="Roboto"/>
              <a:ea typeface="Roboto"/>
              <a:cs typeface="Roboto"/>
              <a:sym typeface="Roboto"/>
            </a:endParaRPr>
          </a:p>
          <a:p>
            <a:pPr indent="0" lvl="0" marL="0" rtl="0" algn="l">
              <a:spcBef>
                <a:spcPts val="0"/>
              </a:spcBef>
              <a:spcAft>
                <a:spcPts val="0"/>
              </a:spcAft>
              <a:buNone/>
            </a:pPr>
            <a:r>
              <a:rPr b="1" lang="en" sz="1350">
                <a:solidFill>
                  <a:srgbClr val="FF0000"/>
                </a:solidFill>
                <a:highlight>
                  <a:srgbClr val="F1F3F4"/>
                </a:highlight>
                <a:latin typeface="Roboto"/>
                <a:ea typeface="Roboto"/>
                <a:cs typeface="Roboto"/>
                <a:sym typeface="Roboto"/>
              </a:rPr>
              <a:t>INSTRUCTIONS :</a:t>
            </a:r>
            <a:r>
              <a:rPr b="1" lang="en" sz="1350">
                <a:solidFill>
                  <a:schemeClr val="dk1"/>
                </a:solidFill>
                <a:highlight>
                  <a:srgbClr val="F1F3F4"/>
                </a:highlight>
                <a:latin typeface="Roboto"/>
                <a:ea typeface="Roboto"/>
                <a:cs typeface="Roboto"/>
                <a:sym typeface="Roboto"/>
              </a:rPr>
              <a:t> 1. Fill your glass of water.</a:t>
            </a:r>
            <a:endParaRPr b="1" sz="1350">
              <a:solidFill>
                <a:schemeClr val="dk1"/>
              </a:solidFill>
              <a:highlight>
                <a:srgbClr val="F1F3F4"/>
              </a:highlight>
              <a:latin typeface="Roboto"/>
              <a:ea typeface="Roboto"/>
              <a:cs typeface="Roboto"/>
              <a:sym typeface="Roboto"/>
            </a:endParaRPr>
          </a:p>
          <a:p>
            <a:pPr indent="0" lvl="0" marL="0" rtl="0" algn="l">
              <a:spcBef>
                <a:spcPts val="0"/>
              </a:spcBef>
              <a:spcAft>
                <a:spcPts val="0"/>
              </a:spcAft>
              <a:buNone/>
            </a:pPr>
            <a:r>
              <a:rPr b="1" lang="en" sz="1350">
                <a:solidFill>
                  <a:schemeClr val="dk1"/>
                </a:solidFill>
                <a:highlight>
                  <a:srgbClr val="F1F3F4"/>
                </a:highlight>
                <a:latin typeface="Roboto"/>
                <a:ea typeface="Roboto"/>
                <a:cs typeface="Roboto"/>
                <a:sym typeface="Roboto"/>
              </a:rPr>
              <a:t>2. Draw a horizontal arrow on a note card.</a:t>
            </a:r>
            <a:endParaRPr b="1" sz="1350">
              <a:solidFill>
                <a:schemeClr val="dk1"/>
              </a:solidFill>
              <a:highlight>
                <a:srgbClr val="F1F3F4"/>
              </a:highlight>
              <a:latin typeface="Roboto"/>
              <a:ea typeface="Roboto"/>
              <a:cs typeface="Roboto"/>
              <a:sym typeface="Roboto"/>
            </a:endParaRPr>
          </a:p>
          <a:p>
            <a:pPr indent="0" lvl="0" marL="0" rtl="0" algn="l">
              <a:spcBef>
                <a:spcPts val="0"/>
              </a:spcBef>
              <a:spcAft>
                <a:spcPts val="0"/>
              </a:spcAft>
              <a:buNone/>
            </a:pPr>
            <a:r>
              <a:rPr b="1" lang="en" sz="1350">
                <a:solidFill>
                  <a:schemeClr val="dk1"/>
                </a:solidFill>
                <a:highlight>
                  <a:srgbClr val="F1F3F4"/>
                </a:highlight>
                <a:latin typeface="Roboto"/>
                <a:ea typeface="Roboto"/>
                <a:cs typeface="Roboto"/>
                <a:sym typeface="Roboto"/>
              </a:rPr>
              <a:t>3. Draw another arrow underneath pointing the opposite direction on card</a:t>
            </a:r>
            <a:endParaRPr b="1" sz="1350">
              <a:solidFill>
                <a:schemeClr val="dk1"/>
              </a:solidFill>
              <a:highlight>
                <a:srgbClr val="F1F3F4"/>
              </a:highlight>
              <a:latin typeface="Roboto"/>
              <a:ea typeface="Roboto"/>
              <a:cs typeface="Roboto"/>
              <a:sym typeface="Roboto"/>
            </a:endParaRPr>
          </a:p>
          <a:p>
            <a:pPr indent="0" lvl="0" marL="0" rtl="0" algn="l">
              <a:spcBef>
                <a:spcPts val="0"/>
              </a:spcBef>
              <a:spcAft>
                <a:spcPts val="0"/>
              </a:spcAft>
              <a:buNone/>
            </a:pPr>
            <a:r>
              <a:rPr b="1" lang="en" sz="1350">
                <a:solidFill>
                  <a:schemeClr val="dk1"/>
                </a:solidFill>
                <a:highlight>
                  <a:srgbClr val="F1F3F4"/>
                </a:highlight>
                <a:latin typeface="Roboto"/>
                <a:ea typeface="Roboto"/>
                <a:cs typeface="Roboto"/>
                <a:sym typeface="Roboto"/>
              </a:rPr>
              <a:t>4. Put the note card behind the glass of water and slowly move the note card back up</a:t>
            </a:r>
            <a:endParaRPr b="1" sz="1350">
              <a:solidFill>
                <a:schemeClr val="dk1"/>
              </a:solidFill>
              <a:highlight>
                <a:srgbClr val="F1F3F4"/>
              </a:highlight>
              <a:latin typeface="Roboto"/>
              <a:ea typeface="Roboto"/>
              <a:cs typeface="Roboto"/>
              <a:sym typeface="Roboto"/>
            </a:endParaRPr>
          </a:p>
          <a:p>
            <a:pPr indent="0" lvl="0" marL="0" rtl="0" algn="l">
              <a:spcBef>
                <a:spcPts val="0"/>
              </a:spcBef>
              <a:spcAft>
                <a:spcPts val="0"/>
              </a:spcAft>
              <a:buNone/>
            </a:pPr>
            <a:r>
              <a:rPr b="1" lang="en" sz="1350">
                <a:solidFill>
                  <a:schemeClr val="dk1"/>
                </a:solidFill>
                <a:highlight>
                  <a:srgbClr val="F1F3F4"/>
                </a:highlight>
                <a:latin typeface="Roboto"/>
                <a:ea typeface="Roboto"/>
                <a:cs typeface="Roboto"/>
                <a:sym typeface="Roboto"/>
              </a:rPr>
              <a:t>5. Observe : Look through the glass from the front and observe the arrow.</a:t>
            </a:r>
            <a:endParaRPr b="1" sz="1350">
              <a:solidFill>
                <a:schemeClr val="dk1"/>
              </a:solidFill>
              <a:highlight>
                <a:srgbClr val="F1F3F4"/>
              </a:highlight>
              <a:latin typeface="Roboto"/>
              <a:ea typeface="Roboto"/>
              <a:cs typeface="Roboto"/>
              <a:sym typeface="Roboto"/>
            </a:endParaRPr>
          </a:p>
          <a:p>
            <a:pPr indent="0" lvl="0" marL="0" rtl="0" algn="l">
              <a:spcBef>
                <a:spcPts val="0"/>
              </a:spcBef>
              <a:spcAft>
                <a:spcPts val="0"/>
              </a:spcAft>
              <a:buNone/>
            </a:pPr>
            <a:r>
              <a:rPr b="1" lang="en" sz="1350">
                <a:solidFill>
                  <a:schemeClr val="dk1"/>
                </a:solidFill>
                <a:highlight>
                  <a:srgbClr val="F1F3F4"/>
                </a:highlight>
                <a:latin typeface="Roboto"/>
                <a:ea typeface="Roboto"/>
                <a:cs typeface="Roboto"/>
                <a:sym typeface="Roboto"/>
              </a:rPr>
              <a:t>6. Discuss :What appears to happen to it?</a:t>
            </a:r>
            <a:endParaRPr b="1" sz="1350">
              <a:solidFill>
                <a:schemeClr val="dk1"/>
              </a:solidFill>
              <a:highlight>
                <a:srgbClr val="F1F3F4"/>
              </a:highlight>
              <a:latin typeface="Roboto"/>
              <a:ea typeface="Roboto"/>
              <a:cs typeface="Roboto"/>
              <a:sym typeface="Roboto"/>
            </a:endParaRPr>
          </a:p>
          <a:p>
            <a:pPr indent="0" lvl="0" marL="0" rtl="0" algn="l">
              <a:spcBef>
                <a:spcPts val="0"/>
              </a:spcBef>
              <a:spcAft>
                <a:spcPts val="0"/>
              </a:spcAft>
              <a:buNone/>
            </a:pPr>
            <a:r>
              <a:rPr b="1" lang="en" sz="1350">
                <a:solidFill>
                  <a:schemeClr val="dk1"/>
                </a:solidFill>
                <a:highlight>
                  <a:srgbClr val="F1F3F4"/>
                </a:highlight>
                <a:latin typeface="Roboto"/>
                <a:ea typeface="Roboto"/>
                <a:cs typeface="Roboto"/>
                <a:sym typeface="Roboto"/>
              </a:rPr>
              <a:t>7. Response : Post a comment or photo about experiment.</a:t>
            </a:r>
            <a:endParaRPr b="1" sz="1400">
              <a:solidFill>
                <a:schemeClr val="dk1"/>
              </a:solidFill>
            </a:endParaRPr>
          </a:p>
          <a:p>
            <a:pPr indent="0" lvl="0" marL="0" rtl="0" algn="l">
              <a:spcBef>
                <a:spcPts val="0"/>
              </a:spcBef>
              <a:spcAft>
                <a:spcPts val="1200"/>
              </a:spcAft>
              <a:buNone/>
            </a:pPr>
            <a:r>
              <a:t/>
            </a:r>
            <a:endParaRPr b="1" sz="1050">
              <a:solidFill>
                <a:schemeClr val="dk1"/>
              </a:solidFill>
              <a:highlight>
                <a:srgbClr val="F1F3F4"/>
              </a:highlight>
              <a:latin typeface="Roboto"/>
              <a:ea typeface="Roboto"/>
              <a:cs typeface="Roboto"/>
              <a:sym typeface="Roboto"/>
            </a:endParaRPr>
          </a:p>
        </p:txBody>
      </p:sp>
      <p:sp>
        <p:nvSpPr>
          <p:cNvPr id="152" name="Google Shape;152;p23"/>
          <p:cNvSpPr txBox="1"/>
          <p:nvPr/>
        </p:nvSpPr>
        <p:spPr>
          <a:xfrm>
            <a:off x="291450" y="4258225"/>
            <a:ext cx="3327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sz="1100" u="sng">
                <a:solidFill>
                  <a:schemeClr val="hlink"/>
                </a:solidFill>
                <a:hlinkClick r:id="rId4"/>
              </a:rPr>
              <a:t>https://www.youtube.com/watch?v=G303o8pJzls</a:t>
            </a:r>
            <a:endParaRPr sz="1100"/>
          </a:p>
          <a:p>
            <a:pPr indent="0" lvl="0" marL="0" rtl="0" algn="l">
              <a:spcBef>
                <a:spcPts val="0"/>
              </a:spcBef>
              <a:spcAft>
                <a:spcPts val="0"/>
              </a:spcAft>
              <a:buNone/>
            </a:pPr>
            <a:r>
              <a:t/>
            </a:r>
            <a:endParaRPr sz="900"/>
          </a:p>
        </p:txBody>
      </p:sp>
      <p:pic>
        <p:nvPicPr>
          <p:cNvPr id="153" name="Google Shape;153;p23"/>
          <p:cNvPicPr preferRelativeResize="0"/>
          <p:nvPr/>
        </p:nvPicPr>
        <p:blipFill>
          <a:blip r:embed="rId5">
            <a:alphaModFix/>
          </a:blip>
          <a:stretch>
            <a:fillRect/>
          </a:stretch>
        </p:blipFill>
        <p:spPr>
          <a:xfrm>
            <a:off x="7267050" y="98075"/>
            <a:ext cx="1717949" cy="1024499"/>
          </a:xfrm>
          <a:prstGeom prst="rect">
            <a:avLst/>
          </a:prstGeom>
          <a:noFill/>
          <a:ln>
            <a:noFill/>
          </a:ln>
        </p:spPr>
      </p:pic>
      <p:sp>
        <p:nvSpPr>
          <p:cNvPr id="154" name="Google Shape;154;p23"/>
          <p:cNvSpPr txBox="1"/>
          <p:nvPr/>
        </p:nvSpPr>
        <p:spPr>
          <a:xfrm>
            <a:off x="3986000" y="1199025"/>
            <a:ext cx="4998900" cy="38634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50">
                <a:solidFill>
                  <a:srgbClr val="FF0000"/>
                </a:solidFill>
                <a:latin typeface="Roboto"/>
                <a:ea typeface="Roboto"/>
                <a:cs typeface="Roboto"/>
                <a:sym typeface="Roboto"/>
              </a:rPr>
              <a:t>Experiment 2 : Squishy Egg in Vinegar</a:t>
            </a:r>
            <a:endParaRPr sz="1750">
              <a:solidFill>
                <a:srgbClr val="FF0000"/>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050">
                <a:solidFill>
                  <a:srgbClr val="FF0000"/>
                </a:solidFill>
                <a:latin typeface="Roboto"/>
                <a:ea typeface="Roboto"/>
                <a:cs typeface="Roboto"/>
                <a:sym typeface="Roboto"/>
              </a:rPr>
              <a:t>EQUIPMENT</a:t>
            </a:r>
            <a:r>
              <a:rPr lang="en" sz="1050">
                <a:solidFill>
                  <a:srgbClr val="3C4043"/>
                </a:solidFill>
                <a:latin typeface="Roboto"/>
                <a:ea typeface="Roboto"/>
                <a:cs typeface="Roboto"/>
                <a:sym typeface="Roboto"/>
              </a:rPr>
              <a:t> :</a:t>
            </a:r>
            <a:r>
              <a:rPr b="1" lang="en" sz="1050">
                <a:solidFill>
                  <a:srgbClr val="FFFF00"/>
                </a:solidFill>
                <a:latin typeface="Roboto"/>
                <a:ea typeface="Roboto"/>
                <a:cs typeface="Roboto"/>
                <a:sym typeface="Roboto"/>
              </a:rPr>
              <a:t> </a:t>
            </a:r>
            <a:r>
              <a:rPr b="1" lang="en" sz="1050">
                <a:solidFill>
                  <a:srgbClr val="0A0A0A"/>
                </a:solidFill>
                <a:latin typeface="Roboto"/>
                <a:ea typeface="Roboto"/>
                <a:cs typeface="Roboto"/>
                <a:sym typeface="Roboto"/>
              </a:rPr>
              <a:t>Egg, Vinegar, Glass</a:t>
            </a:r>
            <a:endParaRPr b="1" sz="1050">
              <a:solidFill>
                <a:srgbClr val="0A0A0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FF0000"/>
                </a:solidFill>
                <a:latin typeface="Roboto"/>
                <a:ea typeface="Roboto"/>
                <a:cs typeface="Roboto"/>
                <a:sym typeface="Roboto"/>
              </a:rPr>
              <a:t>INSTRUCTIONS</a:t>
            </a:r>
            <a:r>
              <a:rPr lang="en" sz="1050">
                <a:solidFill>
                  <a:srgbClr val="FFD966"/>
                </a:solidFill>
                <a:latin typeface="Roboto"/>
                <a:ea typeface="Roboto"/>
                <a:cs typeface="Roboto"/>
                <a:sym typeface="Roboto"/>
              </a:rPr>
              <a:t> : </a:t>
            </a:r>
            <a:r>
              <a:rPr b="1" lang="en" sz="1150">
                <a:solidFill>
                  <a:schemeClr val="dk1"/>
                </a:solidFill>
                <a:latin typeface="Roboto"/>
                <a:ea typeface="Roboto"/>
                <a:cs typeface="Roboto"/>
                <a:sym typeface="Roboto"/>
              </a:rPr>
              <a:t>1. Watch video</a:t>
            </a:r>
            <a:endParaRPr b="1"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150">
                <a:solidFill>
                  <a:schemeClr val="dk1"/>
                </a:solidFill>
                <a:latin typeface="Roboto"/>
                <a:ea typeface="Roboto"/>
                <a:cs typeface="Roboto"/>
                <a:sym typeface="Roboto"/>
              </a:rPr>
              <a:t>2. Pour vinegar into glass</a:t>
            </a:r>
            <a:endParaRPr b="1"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150">
                <a:solidFill>
                  <a:schemeClr val="dk1"/>
                </a:solidFill>
                <a:latin typeface="Roboto"/>
                <a:ea typeface="Roboto"/>
                <a:cs typeface="Roboto"/>
                <a:sym typeface="Roboto"/>
              </a:rPr>
              <a:t>3. Place egg into glass</a:t>
            </a:r>
            <a:endParaRPr b="1"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150">
                <a:solidFill>
                  <a:schemeClr val="dk1"/>
                </a:solidFill>
                <a:latin typeface="Roboto"/>
                <a:ea typeface="Roboto"/>
                <a:cs typeface="Roboto"/>
                <a:sym typeface="Roboto"/>
              </a:rPr>
              <a:t>4. Watch for bubbles. Where do you think they come from.</a:t>
            </a:r>
            <a:endParaRPr b="1"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150">
                <a:solidFill>
                  <a:schemeClr val="dk1"/>
                </a:solidFill>
                <a:latin typeface="Roboto"/>
                <a:ea typeface="Roboto"/>
                <a:cs typeface="Roboto"/>
                <a:sym typeface="Roboto"/>
              </a:rPr>
              <a:t>5. Wait 24 hours,</a:t>
            </a:r>
            <a:endParaRPr b="1"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150">
                <a:solidFill>
                  <a:schemeClr val="dk1"/>
                </a:solidFill>
                <a:latin typeface="Roboto"/>
                <a:ea typeface="Roboto"/>
                <a:cs typeface="Roboto"/>
                <a:sym typeface="Roboto"/>
              </a:rPr>
              <a:t>6. Get your egg out, clean and dry. Is your egg soft and squishy all over or just in parts. If not ALL squishy put back into vinegar.</a:t>
            </a:r>
            <a:endParaRPr b="1"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150">
                <a:solidFill>
                  <a:schemeClr val="dk1"/>
                </a:solidFill>
                <a:latin typeface="Roboto"/>
                <a:ea typeface="Roboto"/>
                <a:cs typeface="Roboto"/>
                <a:sym typeface="Roboto"/>
              </a:rPr>
              <a:t>7. Wait 12 hours</a:t>
            </a:r>
            <a:endParaRPr b="1"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150">
                <a:solidFill>
                  <a:schemeClr val="dk1"/>
                </a:solidFill>
                <a:latin typeface="Roboto"/>
                <a:ea typeface="Roboto"/>
                <a:cs typeface="Roboto"/>
                <a:sym typeface="Roboto"/>
              </a:rPr>
              <a:t>8. Get your egg out, clean and dry. Your egg should be soft and squishy all over. If not put back for 12 hours again</a:t>
            </a:r>
            <a:endParaRPr b="1"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150">
                <a:solidFill>
                  <a:schemeClr val="dk1"/>
                </a:solidFill>
                <a:latin typeface="Roboto"/>
                <a:ea typeface="Roboto"/>
                <a:cs typeface="Roboto"/>
                <a:sym typeface="Roboto"/>
              </a:rPr>
              <a:t>9. Test your egg. (be careful not to break it) : Squeeze it, roll it, bounce it, shine light into it. When finished playing poke it with a pin on top to make a volcano.</a:t>
            </a:r>
            <a:endParaRPr b="1" sz="1150">
              <a:solidFill>
                <a:schemeClr val="dk1"/>
              </a:solidFill>
              <a:latin typeface="Roboto"/>
              <a:ea typeface="Roboto"/>
              <a:cs typeface="Roboto"/>
              <a:sym typeface="Roboto"/>
            </a:endParaRPr>
          </a:p>
          <a:p>
            <a:pPr indent="0" lvl="0" marL="0" rtl="0" algn="l">
              <a:spcBef>
                <a:spcPts val="0"/>
              </a:spcBef>
              <a:spcAft>
                <a:spcPts val="0"/>
              </a:spcAft>
              <a:buNone/>
            </a:pPr>
            <a:r>
              <a:rPr b="1" lang="en" sz="1150">
                <a:solidFill>
                  <a:schemeClr val="dk1"/>
                </a:solidFill>
                <a:latin typeface="Roboto"/>
                <a:ea typeface="Roboto"/>
                <a:cs typeface="Roboto"/>
                <a:sym typeface="Roboto"/>
              </a:rPr>
              <a:t>10. Post photo or comment. What do you think happened to the shell ?</a:t>
            </a:r>
            <a:endParaRPr b="1" sz="1150">
              <a:solidFill>
                <a:schemeClr val="dk1"/>
              </a:solidFill>
              <a:latin typeface="Roboto"/>
              <a:ea typeface="Roboto"/>
              <a:cs typeface="Roboto"/>
              <a:sym typeface="Roboto"/>
            </a:endParaRPr>
          </a:p>
          <a:p>
            <a:pPr indent="0" lvl="0" marL="0" rtl="0" algn="l">
              <a:spcBef>
                <a:spcPts val="0"/>
              </a:spcBef>
              <a:spcAft>
                <a:spcPts val="0"/>
              </a:spcAft>
              <a:buNone/>
            </a:pPr>
            <a:r>
              <a:t/>
            </a:r>
            <a:endParaRPr b="1" sz="1150">
              <a:solidFill>
                <a:schemeClr val="dk1"/>
              </a:solidFill>
              <a:latin typeface="Roboto"/>
              <a:ea typeface="Roboto"/>
              <a:cs typeface="Roboto"/>
              <a:sym typeface="Roboto"/>
            </a:endParaRPr>
          </a:p>
          <a:p>
            <a:pPr indent="0" lvl="0" marL="0" rtl="0" algn="l">
              <a:spcBef>
                <a:spcPts val="0"/>
              </a:spcBef>
              <a:spcAft>
                <a:spcPts val="0"/>
              </a:spcAft>
              <a:buNone/>
            </a:pPr>
            <a:r>
              <a:rPr lang="en" sz="1150" u="sng">
                <a:solidFill>
                  <a:schemeClr val="hlink"/>
                </a:solidFill>
                <a:latin typeface="Roboto"/>
                <a:ea typeface="Roboto"/>
                <a:cs typeface="Roboto"/>
                <a:sym typeface="Roboto"/>
                <a:hlinkClick r:id="rId6"/>
              </a:rPr>
              <a:t>https://www.youtube.com/watch?v=khgOTDvG-4A&amp;t=44s</a:t>
            </a:r>
            <a:endParaRPr sz="1150">
              <a:solidFill>
                <a:srgbClr val="3C4043"/>
              </a:solidFill>
              <a:latin typeface="Roboto"/>
              <a:ea typeface="Roboto"/>
              <a:cs typeface="Roboto"/>
              <a:sym typeface="Roboto"/>
            </a:endParaRPr>
          </a:p>
          <a:p>
            <a:pPr indent="0" lvl="0" marL="0" rtl="0" algn="l">
              <a:spcBef>
                <a:spcPts val="0"/>
              </a:spcBef>
              <a:spcAft>
                <a:spcPts val="0"/>
              </a:spcAft>
              <a:buNone/>
            </a:pPr>
            <a:r>
              <a:t/>
            </a:r>
            <a:endParaRPr sz="950">
              <a:solidFill>
                <a:srgbClr val="3C4043"/>
              </a:solidFill>
              <a:latin typeface="Roboto"/>
              <a:ea typeface="Roboto"/>
              <a:cs typeface="Roboto"/>
              <a:sym typeface="Roboto"/>
            </a:endParaRPr>
          </a:p>
          <a:p>
            <a:pPr indent="0" lvl="0" marL="0" rtl="0" algn="l">
              <a:spcBef>
                <a:spcPts val="0"/>
              </a:spcBef>
              <a:spcAft>
                <a:spcPts val="0"/>
              </a:spcAft>
              <a:buNone/>
            </a:pPr>
            <a:r>
              <a:t/>
            </a:r>
            <a:endParaRPr sz="650">
              <a:solidFill>
                <a:srgbClr val="3C4043"/>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311700" y="103825"/>
            <a:ext cx="8520600" cy="572700"/>
          </a:xfrm>
          <a:prstGeom prst="rect">
            <a:avLst/>
          </a:prstGeom>
          <a:solidFill>
            <a:schemeClr val="accent1"/>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rgbClr val="FFE599"/>
                </a:solidFill>
                <a:latin typeface="Happy Monkey"/>
                <a:ea typeface="Happy Monkey"/>
                <a:cs typeface="Happy Monkey"/>
                <a:sym typeface="Happy Monkey"/>
              </a:rPr>
              <a:t>Inquiry - How do I Connect with Others?</a:t>
            </a:r>
            <a:endParaRPr b="1">
              <a:solidFill>
                <a:srgbClr val="FFE599"/>
              </a:solidFill>
              <a:latin typeface="Happy Monkey"/>
              <a:ea typeface="Happy Monkey"/>
              <a:cs typeface="Happy Monkey"/>
              <a:sym typeface="Happy Monkey"/>
            </a:endParaRPr>
          </a:p>
        </p:txBody>
      </p:sp>
      <p:pic>
        <p:nvPicPr>
          <p:cNvPr id="160" name="Google Shape;160;p24">
            <a:hlinkClick r:id="rId3"/>
          </p:cNvPr>
          <p:cNvPicPr preferRelativeResize="0"/>
          <p:nvPr/>
        </p:nvPicPr>
        <p:blipFill>
          <a:blip r:embed="rId4">
            <a:alphaModFix/>
          </a:blip>
          <a:stretch>
            <a:fillRect/>
          </a:stretch>
        </p:blipFill>
        <p:spPr>
          <a:xfrm>
            <a:off x="200000" y="841600"/>
            <a:ext cx="3222000" cy="4129874"/>
          </a:xfrm>
          <a:prstGeom prst="rect">
            <a:avLst/>
          </a:prstGeom>
          <a:noFill/>
          <a:ln>
            <a:noFill/>
          </a:ln>
        </p:spPr>
      </p:pic>
      <p:sp>
        <p:nvSpPr>
          <p:cNvPr id="161" name="Google Shape;161;p24"/>
          <p:cNvSpPr txBox="1"/>
          <p:nvPr/>
        </p:nvSpPr>
        <p:spPr>
          <a:xfrm>
            <a:off x="3741750" y="978100"/>
            <a:ext cx="4924500" cy="24012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1"/>
                </a:solidFill>
              </a:rPr>
              <a:t>Get your whole family to take the VIA Character Strengths Survey - talk about any character strengths you have in common, or areas that are unique to each of you. </a:t>
            </a:r>
            <a:r>
              <a:rPr b="1" lang="en" sz="1600" u="sng">
                <a:solidFill>
                  <a:schemeClr val="accent1"/>
                </a:solidFill>
                <a:hlinkClick r:id="rId5">
                  <a:extLst>
                    <a:ext uri="{A12FA001-AC4F-418D-AE19-62706E023703}">
                      <ahyp:hlinkClr val="tx"/>
                    </a:ext>
                  </a:extLst>
                </a:hlinkClick>
              </a:rPr>
              <a:t>https://www.viacharacter.org/</a:t>
            </a:r>
            <a:endParaRPr b="1" sz="1600">
              <a:solidFill>
                <a:schemeClr val="accent1"/>
              </a:solidFill>
            </a:endParaRPr>
          </a:p>
          <a:p>
            <a:pPr indent="0" lvl="0" marL="0" rtl="0" algn="l">
              <a:spcBef>
                <a:spcPts val="0"/>
              </a:spcBef>
              <a:spcAft>
                <a:spcPts val="0"/>
              </a:spcAft>
              <a:buNone/>
            </a:pPr>
            <a:r>
              <a:rPr b="1" lang="en" sz="1600">
                <a:solidFill>
                  <a:schemeClr val="accent1"/>
                </a:solidFill>
              </a:rPr>
              <a:t>How does this help your family function together? </a:t>
            </a:r>
            <a:endParaRPr b="1" sz="1600">
              <a:solidFill>
                <a:schemeClr val="accent1"/>
              </a:solidFill>
            </a:endParaRPr>
          </a:p>
          <a:p>
            <a:pPr indent="0" lvl="0" marL="0" rtl="0" algn="l">
              <a:spcBef>
                <a:spcPts val="0"/>
              </a:spcBef>
              <a:spcAft>
                <a:spcPts val="0"/>
              </a:spcAft>
              <a:buNone/>
            </a:pPr>
            <a:r>
              <a:rPr b="1" lang="en" sz="1600">
                <a:solidFill>
                  <a:schemeClr val="accent1"/>
                </a:solidFill>
              </a:rPr>
              <a:t>Are there any strengths you would like to improve on?</a:t>
            </a:r>
            <a:endParaRPr b="1" sz="1600">
              <a:solidFill>
                <a:schemeClr val="accent1"/>
              </a:solidFill>
            </a:endParaRPr>
          </a:p>
        </p:txBody>
      </p:sp>
      <p:sp>
        <p:nvSpPr>
          <p:cNvPr id="162" name="Google Shape;162;p24"/>
          <p:cNvSpPr/>
          <p:nvPr/>
        </p:nvSpPr>
        <p:spPr>
          <a:xfrm>
            <a:off x="3889600" y="3491549"/>
            <a:ext cx="4776624" cy="1479924"/>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1"/>
                </a:solidFill>
              </a:rPr>
              <a:t>Create a family crest / shield that shows all of your individual strengths and one strength that you all value as a family.</a:t>
            </a:r>
            <a:endParaRPr b="1">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5"/>
          <p:cNvSpPr txBox="1"/>
          <p:nvPr/>
        </p:nvSpPr>
        <p:spPr>
          <a:xfrm>
            <a:off x="1206650" y="1206650"/>
            <a:ext cx="1645500" cy="131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800">
                <a:latin typeface="Courier New"/>
                <a:ea typeface="Courier New"/>
                <a:cs typeface="Courier New"/>
                <a:sym typeface="Courier New"/>
              </a:rPr>
              <a:t>Card Stack Challenge</a:t>
            </a:r>
            <a:r>
              <a:rPr lang="en" sz="800">
                <a:latin typeface="Courier New"/>
                <a:ea typeface="Courier New"/>
                <a:cs typeface="Courier New"/>
                <a:sym typeface="Courier New"/>
              </a:rPr>
              <a:t> </a:t>
            </a:r>
            <a:endParaRPr sz="800">
              <a:latin typeface="Courier New"/>
              <a:ea typeface="Courier New"/>
              <a:cs typeface="Courier New"/>
              <a:sym typeface="Courier New"/>
            </a:endParaRPr>
          </a:p>
          <a:p>
            <a:pPr indent="0" lvl="0" marL="0" rtl="0" algn="l">
              <a:lnSpc>
                <a:spcPct val="115000"/>
              </a:lnSpc>
              <a:spcBef>
                <a:spcPts val="1200"/>
              </a:spcBef>
              <a:spcAft>
                <a:spcPts val="1200"/>
              </a:spcAft>
              <a:buNone/>
            </a:pPr>
            <a:r>
              <a:rPr lang="en" sz="800">
                <a:latin typeface="Courier New"/>
                <a:ea typeface="Courier New"/>
                <a:cs typeface="Courier New"/>
                <a:sym typeface="Courier New"/>
              </a:rPr>
              <a:t>Use a pack of cards to stack on top of each other. What shapes can you create? How many cards can you use before it collapses?</a:t>
            </a:r>
            <a:endParaRPr sz="800">
              <a:latin typeface="Courier New"/>
              <a:ea typeface="Courier New"/>
              <a:cs typeface="Courier New"/>
              <a:sym typeface="Courier New"/>
            </a:endParaRPr>
          </a:p>
        </p:txBody>
      </p:sp>
      <p:sp>
        <p:nvSpPr>
          <p:cNvPr id="168" name="Google Shape;168;p25"/>
          <p:cNvSpPr txBox="1"/>
          <p:nvPr/>
        </p:nvSpPr>
        <p:spPr>
          <a:xfrm>
            <a:off x="3449325" y="1206650"/>
            <a:ext cx="1767300" cy="102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800">
                <a:latin typeface="Courier New"/>
                <a:ea typeface="Courier New"/>
                <a:cs typeface="Courier New"/>
                <a:sym typeface="Courier New"/>
              </a:rPr>
              <a:t>Word challenge </a:t>
            </a:r>
            <a:endParaRPr b="1" sz="800">
              <a:latin typeface="Courier New"/>
              <a:ea typeface="Courier New"/>
              <a:cs typeface="Courier New"/>
              <a:sym typeface="Courier New"/>
            </a:endParaRPr>
          </a:p>
          <a:p>
            <a:pPr indent="0" lvl="0" marL="0" rtl="0" algn="l">
              <a:lnSpc>
                <a:spcPct val="115000"/>
              </a:lnSpc>
              <a:spcBef>
                <a:spcPts val="1200"/>
              </a:spcBef>
              <a:spcAft>
                <a:spcPts val="1200"/>
              </a:spcAft>
              <a:buNone/>
            </a:pPr>
            <a:r>
              <a:rPr lang="en" sz="800">
                <a:latin typeface="Courier New"/>
                <a:ea typeface="Courier New"/>
                <a:cs typeface="Courier New"/>
                <a:sym typeface="Courier New"/>
              </a:rPr>
              <a:t>How many words can you make from the grid below? Can you make a 9 letter word?</a:t>
            </a:r>
            <a:endParaRPr sz="800">
              <a:latin typeface="Courier New"/>
              <a:ea typeface="Courier New"/>
              <a:cs typeface="Courier New"/>
              <a:sym typeface="Courier New"/>
            </a:endParaRPr>
          </a:p>
        </p:txBody>
      </p:sp>
      <p:sp>
        <p:nvSpPr>
          <p:cNvPr id="169" name="Google Shape;169;p25"/>
          <p:cNvSpPr txBox="1"/>
          <p:nvPr/>
        </p:nvSpPr>
        <p:spPr>
          <a:xfrm>
            <a:off x="5612800" y="1206650"/>
            <a:ext cx="1767300" cy="102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800">
                <a:latin typeface="Courier New"/>
                <a:ea typeface="Courier New"/>
                <a:cs typeface="Courier New"/>
                <a:sym typeface="Courier New"/>
              </a:rPr>
              <a:t>Crack the code</a:t>
            </a:r>
            <a:endParaRPr b="1" sz="800">
              <a:latin typeface="Courier New"/>
              <a:ea typeface="Courier New"/>
              <a:cs typeface="Courier New"/>
              <a:sym typeface="Courier New"/>
            </a:endParaRPr>
          </a:p>
          <a:p>
            <a:pPr indent="0" lvl="0" marL="0" rtl="0" algn="l">
              <a:lnSpc>
                <a:spcPct val="115000"/>
              </a:lnSpc>
              <a:spcBef>
                <a:spcPts val="1200"/>
              </a:spcBef>
              <a:spcAft>
                <a:spcPts val="1200"/>
              </a:spcAft>
              <a:buNone/>
            </a:pPr>
            <a:r>
              <a:rPr lang="en" sz="800">
                <a:latin typeface="Courier New"/>
                <a:ea typeface="Courier New"/>
                <a:cs typeface="Courier New"/>
                <a:sym typeface="Courier New"/>
              </a:rPr>
              <a:t>Write a message using a secret code and get a family member to try crack the code!</a:t>
            </a:r>
            <a:endParaRPr sz="800">
              <a:latin typeface="Courier New"/>
              <a:ea typeface="Courier New"/>
              <a:cs typeface="Courier New"/>
              <a:sym typeface="Courier New"/>
            </a:endParaRPr>
          </a:p>
        </p:txBody>
      </p:sp>
      <p:pic>
        <p:nvPicPr>
          <p:cNvPr id="170" name="Google Shape;170;p25"/>
          <p:cNvPicPr preferRelativeResize="0"/>
          <p:nvPr/>
        </p:nvPicPr>
        <p:blipFill rotWithShape="1">
          <a:blip r:embed="rId4">
            <a:alphaModFix/>
          </a:blip>
          <a:srcRect b="14068" l="17422" r="18119" t="14482"/>
          <a:stretch/>
        </p:blipFill>
        <p:spPr>
          <a:xfrm>
            <a:off x="4042363" y="2077324"/>
            <a:ext cx="581214" cy="572700"/>
          </a:xfrm>
          <a:prstGeom prst="rect">
            <a:avLst/>
          </a:prstGeom>
          <a:noFill/>
          <a:ln>
            <a:noFill/>
          </a:ln>
        </p:spPr>
      </p:pic>
      <p:sp>
        <p:nvSpPr>
          <p:cNvPr id="171" name="Google Shape;171;p25"/>
          <p:cNvSpPr txBox="1"/>
          <p:nvPr/>
        </p:nvSpPr>
        <p:spPr>
          <a:xfrm>
            <a:off x="1250825" y="3040225"/>
            <a:ext cx="1645500" cy="1508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b="1" lang="en" sz="800">
                <a:latin typeface="Courier New"/>
                <a:ea typeface="Courier New"/>
                <a:cs typeface="Courier New"/>
                <a:sym typeface="Courier New"/>
              </a:rPr>
              <a:t>Design </a:t>
            </a:r>
            <a:r>
              <a:rPr b="1" lang="en" sz="800">
                <a:latin typeface="Courier New"/>
                <a:ea typeface="Courier New"/>
                <a:cs typeface="Courier New"/>
                <a:sym typeface="Courier New"/>
              </a:rPr>
              <a:t>Challenge</a:t>
            </a:r>
            <a:endParaRPr sz="800">
              <a:latin typeface="Courier New"/>
              <a:ea typeface="Courier New"/>
              <a:cs typeface="Courier New"/>
              <a:sym typeface="Courier New"/>
            </a:endParaRPr>
          </a:p>
          <a:p>
            <a:pPr indent="0" lvl="0" marL="0" rtl="0" algn="l">
              <a:lnSpc>
                <a:spcPct val="100000"/>
              </a:lnSpc>
              <a:spcBef>
                <a:spcPts val="1200"/>
              </a:spcBef>
              <a:spcAft>
                <a:spcPts val="0"/>
              </a:spcAft>
              <a:buNone/>
            </a:pPr>
            <a:r>
              <a:rPr lang="en" sz="800">
                <a:latin typeface="Courier New"/>
                <a:ea typeface="Courier New"/>
                <a:cs typeface="Courier New"/>
                <a:sym typeface="Courier New"/>
              </a:rPr>
              <a:t>Design a robot that helps out at home.</a:t>
            </a:r>
            <a:endParaRPr sz="800">
              <a:latin typeface="Courier New"/>
              <a:ea typeface="Courier New"/>
              <a:cs typeface="Courier New"/>
              <a:sym typeface="Courier New"/>
            </a:endParaRPr>
          </a:p>
          <a:p>
            <a:pPr indent="0" lvl="0" marL="0" rtl="0" algn="l">
              <a:lnSpc>
                <a:spcPct val="100000"/>
              </a:lnSpc>
              <a:spcBef>
                <a:spcPts val="1200"/>
              </a:spcBef>
              <a:spcAft>
                <a:spcPts val="0"/>
              </a:spcAft>
              <a:buNone/>
            </a:pPr>
            <a:r>
              <a:rPr lang="en" sz="800">
                <a:latin typeface="Courier New"/>
                <a:ea typeface="Courier New"/>
                <a:cs typeface="Courier New"/>
                <a:sym typeface="Courier New"/>
              </a:rPr>
              <a:t>What would your robot do? </a:t>
            </a:r>
            <a:endParaRPr sz="800">
              <a:latin typeface="Courier New"/>
              <a:ea typeface="Courier New"/>
              <a:cs typeface="Courier New"/>
              <a:sym typeface="Courier New"/>
            </a:endParaRPr>
          </a:p>
          <a:p>
            <a:pPr indent="0" lvl="0" marL="0" rtl="0" algn="l">
              <a:lnSpc>
                <a:spcPct val="100000"/>
              </a:lnSpc>
              <a:spcBef>
                <a:spcPts val="1200"/>
              </a:spcBef>
              <a:spcAft>
                <a:spcPts val="1200"/>
              </a:spcAft>
              <a:buNone/>
            </a:pPr>
            <a:r>
              <a:rPr lang="en" sz="800">
                <a:latin typeface="Courier New"/>
                <a:ea typeface="Courier New"/>
                <a:cs typeface="Courier New"/>
                <a:sym typeface="Courier New"/>
              </a:rPr>
              <a:t>What would it look like?</a:t>
            </a:r>
            <a:endParaRPr sz="800">
              <a:latin typeface="Courier New"/>
              <a:ea typeface="Courier New"/>
              <a:cs typeface="Courier New"/>
              <a:sym typeface="Courier New"/>
            </a:endParaRPr>
          </a:p>
        </p:txBody>
      </p:sp>
      <p:sp>
        <p:nvSpPr>
          <p:cNvPr id="172" name="Google Shape;172;p25"/>
          <p:cNvSpPr txBox="1"/>
          <p:nvPr/>
        </p:nvSpPr>
        <p:spPr>
          <a:xfrm>
            <a:off x="3449325" y="3040225"/>
            <a:ext cx="1869600" cy="1477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b="1" lang="en" sz="800">
                <a:latin typeface="Courier New"/>
                <a:ea typeface="Courier New"/>
                <a:cs typeface="Courier New"/>
                <a:sym typeface="Courier New"/>
              </a:rPr>
              <a:t>Research Task</a:t>
            </a:r>
            <a:endParaRPr sz="800">
              <a:latin typeface="Courier New"/>
              <a:ea typeface="Courier New"/>
              <a:cs typeface="Courier New"/>
              <a:sym typeface="Courier New"/>
            </a:endParaRPr>
          </a:p>
          <a:p>
            <a:pPr indent="0" lvl="0" marL="0" rtl="0" algn="l">
              <a:lnSpc>
                <a:spcPct val="100000"/>
              </a:lnSpc>
              <a:spcBef>
                <a:spcPts val="1200"/>
              </a:spcBef>
              <a:spcAft>
                <a:spcPts val="0"/>
              </a:spcAft>
              <a:buNone/>
            </a:pPr>
            <a:r>
              <a:rPr lang="en" sz="800">
                <a:latin typeface="Courier New"/>
                <a:ea typeface="Courier New"/>
                <a:cs typeface="Courier New"/>
                <a:sym typeface="Courier New"/>
              </a:rPr>
              <a:t>Choose a country and create a powerpoint that includes: Country flag, capital city, tourist attractions, things to do, places to eat etc. </a:t>
            </a:r>
            <a:endParaRPr sz="800">
              <a:latin typeface="Courier New"/>
              <a:ea typeface="Courier New"/>
              <a:cs typeface="Courier New"/>
              <a:sym typeface="Courier New"/>
            </a:endParaRPr>
          </a:p>
          <a:p>
            <a:pPr indent="0" lvl="0" marL="0" rtl="0" algn="l">
              <a:lnSpc>
                <a:spcPct val="100000"/>
              </a:lnSpc>
              <a:spcBef>
                <a:spcPts val="1200"/>
              </a:spcBef>
              <a:spcAft>
                <a:spcPts val="1200"/>
              </a:spcAft>
              <a:buNone/>
            </a:pPr>
            <a:r>
              <a:rPr lang="en" sz="800">
                <a:latin typeface="Courier New"/>
                <a:ea typeface="Courier New"/>
                <a:cs typeface="Courier New"/>
                <a:sym typeface="Courier New"/>
              </a:rPr>
              <a:t>Share the powerpoint with your teacher</a:t>
            </a:r>
            <a:endParaRPr sz="800">
              <a:latin typeface="Courier New"/>
              <a:ea typeface="Courier New"/>
              <a:cs typeface="Courier New"/>
              <a:sym typeface="Courier New"/>
            </a:endParaRPr>
          </a:p>
        </p:txBody>
      </p:sp>
      <p:sp>
        <p:nvSpPr>
          <p:cNvPr id="173" name="Google Shape;173;p25"/>
          <p:cNvSpPr txBox="1"/>
          <p:nvPr/>
        </p:nvSpPr>
        <p:spPr>
          <a:xfrm>
            <a:off x="5734600" y="3104650"/>
            <a:ext cx="1645500" cy="160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800">
                <a:latin typeface="Courier New"/>
                <a:ea typeface="Courier New"/>
                <a:cs typeface="Courier New"/>
                <a:sym typeface="Courier New"/>
              </a:rPr>
              <a:t>Bird Watching</a:t>
            </a:r>
            <a:endParaRPr sz="800">
              <a:latin typeface="Courier New"/>
              <a:ea typeface="Courier New"/>
              <a:cs typeface="Courier New"/>
              <a:sym typeface="Courier New"/>
            </a:endParaRPr>
          </a:p>
          <a:p>
            <a:pPr indent="0" lvl="0" marL="0" rtl="0" algn="l">
              <a:lnSpc>
                <a:spcPct val="115000"/>
              </a:lnSpc>
              <a:spcBef>
                <a:spcPts val="1200"/>
              </a:spcBef>
              <a:spcAft>
                <a:spcPts val="0"/>
              </a:spcAft>
              <a:buClr>
                <a:schemeClr val="dk1"/>
              </a:buClr>
              <a:buSzPts val="1100"/>
              <a:buFont typeface="Arial"/>
              <a:buNone/>
            </a:pPr>
            <a:r>
              <a:rPr lang="en" sz="800">
                <a:latin typeface="Courier New"/>
                <a:ea typeface="Courier New"/>
                <a:cs typeface="Courier New"/>
                <a:sym typeface="Courier New"/>
              </a:rPr>
              <a:t>Have a go at identifying any birds you can see in your backyard or try </a:t>
            </a:r>
            <a:r>
              <a:rPr lang="en" sz="800" u="sng">
                <a:solidFill>
                  <a:schemeClr val="hlink"/>
                </a:solidFill>
                <a:latin typeface="Courier New"/>
                <a:ea typeface="Courier New"/>
                <a:cs typeface="Courier New"/>
                <a:sym typeface="Courier New"/>
                <a:hlinkClick r:id="rId5"/>
              </a:rPr>
              <a:t>this DOC bird identification online course</a:t>
            </a:r>
            <a:r>
              <a:rPr lang="en" sz="800">
                <a:latin typeface="Courier New"/>
                <a:ea typeface="Courier New"/>
                <a:cs typeface="Courier New"/>
                <a:sym typeface="Courier New"/>
              </a:rPr>
              <a:t>.</a:t>
            </a:r>
            <a:endParaRPr sz="800">
              <a:latin typeface="Courier New"/>
              <a:ea typeface="Courier New"/>
              <a:cs typeface="Courier New"/>
              <a:sym typeface="Courier New"/>
            </a:endParaRPr>
          </a:p>
          <a:p>
            <a:pPr indent="0" lvl="0" marL="0" rtl="0" algn="l">
              <a:lnSpc>
                <a:spcPct val="115000"/>
              </a:lnSpc>
              <a:spcBef>
                <a:spcPts val="1200"/>
              </a:spcBef>
              <a:spcAft>
                <a:spcPts val="1200"/>
              </a:spcAft>
              <a:buNone/>
            </a:pPr>
            <a:r>
              <a:t/>
            </a:r>
            <a:endParaRPr sz="800">
              <a:latin typeface="Courier New"/>
              <a:ea typeface="Courier New"/>
              <a:cs typeface="Courier New"/>
              <a:sym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7" name="Shape 57"/>
        <p:cNvGrpSpPr/>
        <p:nvPr/>
      </p:nvGrpSpPr>
      <p:grpSpPr>
        <a:xfrm>
          <a:off x="0" y="0"/>
          <a:ext cx="0" cy="0"/>
          <a:chOff x="0" y="0"/>
          <a:chExt cx="0" cy="0"/>
        </a:xfrm>
      </p:grpSpPr>
      <p:sp>
        <p:nvSpPr>
          <p:cNvPr id="58" name="Google Shape;58;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appy Monkey"/>
                <a:ea typeface="Happy Monkey"/>
                <a:cs typeface="Happy Monkey"/>
                <a:sym typeface="Happy Monkey"/>
              </a:rPr>
              <a:t>Values Focus </a:t>
            </a:r>
            <a:endParaRPr b="1">
              <a:latin typeface="Happy Monkey"/>
              <a:ea typeface="Happy Monkey"/>
              <a:cs typeface="Happy Monkey"/>
              <a:sym typeface="Happy Monkey"/>
            </a:endParaRPr>
          </a:p>
        </p:txBody>
      </p:sp>
      <p:graphicFrame>
        <p:nvGraphicFramePr>
          <p:cNvPr id="59" name="Google Shape;59;p14"/>
          <p:cNvGraphicFramePr/>
          <p:nvPr/>
        </p:nvGraphicFramePr>
        <p:xfrm>
          <a:off x="422525" y="1083250"/>
          <a:ext cx="3000000" cy="3000000"/>
        </p:xfrm>
        <a:graphic>
          <a:graphicData uri="http://schemas.openxmlformats.org/drawingml/2006/table">
            <a:tbl>
              <a:tblPr>
                <a:noFill/>
                <a:tableStyleId>{05FE44CF-90FB-4DAF-981B-1B84F3C7304A}</a:tableStyleId>
              </a:tblPr>
              <a:tblGrid>
                <a:gridCol w="2031450"/>
                <a:gridCol w="2031450"/>
                <a:gridCol w="2031450"/>
                <a:gridCol w="2031450"/>
              </a:tblGrid>
              <a:tr h="608600">
                <a:tc>
                  <a:txBody>
                    <a:bodyPr/>
                    <a:lstStyle/>
                    <a:p>
                      <a:pPr indent="0" lvl="0" marL="0" rtl="0" algn="ctr">
                        <a:spcBef>
                          <a:spcPts val="0"/>
                        </a:spcBef>
                        <a:spcAft>
                          <a:spcPts val="0"/>
                        </a:spcAft>
                        <a:buNone/>
                      </a:pPr>
                      <a:r>
                        <a:rPr b="1" lang="en" sz="1200">
                          <a:latin typeface="Happy Monkey"/>
                          <a:ea typeface="Happy Monkey"/>
                          <a:cs typeface="Happy Monkey"/>
                          <a:sym typeface="Happy Monkey"/>
                        </a:rPr>
                        <a:t>Equity - Te Ririte</a:t>
                      </a:r>
                      <a:endParaRPr b="1" sz="1200">
                        <a:latin typeface="Happy Monkey"/>
                        <a:ea typeface="Happy Monkey"/>
                        <a:cs typeface="Happy Monkey"/>
                        <a:sym typeface="Happy Monkey"/>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Happy Monkey"/>
                          <a:ea typeface="Happy Monkey"/>
                          <a:cs typeface="Happy Monkey"/>
                          <a:sym typeface="Happy Monkey"/>
                        </a:rPr>
                        <a:t>Excellence - Te Hiranga</a:t>
                      </a:r>
                      <a:endParaRPr b="1" sz="1200">
                        <a:latin typeface="Happy Monkey"/>
                        <a:ea typeface="Happy Monkey"/>
                        <a:cs typeface="Happy Monkey"/>
                        <a:sym typeface="Happy Monkey"/>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chemeClr val="dk1"/>
                          </a:solidFill>
                          <a:latin typeface="Happy Monkey"/>
                          <a:ea typeface="Happy Monkey"/>
                          <a:cs typeface="Happy Monkey"/>
                          <a:sym typeface="Happy Monkey"/>
                        </a:rPr>
                        <a:t>Integrity - ​​</a:t>
                      </a:r>
                      <a:r>
                        <a:rPr b="1" lang="en" sz="1200">
                          <a:solidFill>
                            <a:schemeClr val="dk1"/>
                          </a:solidFill>
                          <a:highlight>
                            <a:srgbClr val="FFFFFF"/>
                          </a:highlight>
                          <a:latin typeface="Happy Monkey"/>
                          <a:ea typeface="Happy Monkey"/>
                          <a:cs typeface="Happy Monkey"/>
                          <a:sym typeface="Happy Monkey"/>
                        </a:rPr>
                        <a:t>Ngākau</a:t>
                      </a:r>
                      <a:r>
                        <a:rPr b="1" lang="en" sz="1200">
                          <a:solidFill>
                            <a:schemeClr val="dk1"/>
                          </a:solidFill>
                          <a:latin typeface="Happy Monkey"/>
                          <a:ea typeface="Happy Monkey"/>
                          <a:cs typeface="Happy Monkey"/>
                          <a:sym typeface="Happy Monkey"/>
                        </a:rPr>
                        <a:t> Pono</a:t>
                      </a:r>
                      <a:endParaRPr b="1" sz="1200">
                        <a:solidFill>
                          <a:schemeClr val="dk1"/>
                        </a:solidFill>
                        <a:latin typeface="Happy Monkey"/>
                        <a:ea typeface="Happy Monkey"/>
                        <a:cs typeface="Happy Monkey"/>
                        <a:sym typeface="Happy Monkey"/>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Happy Monkey"/>
                          <a:ea typeface="Happy Monkey"/>
                          <a:cs typeface="Happy Monkey"/>
                          <a:sym typeface="Happy Monkey"/>
                        </a:rPr>
                        <a:t>Sense of Community - Nohonga Tahitanga</a:t>
                      </a:r>
                      <a:endParaRPr b="1" sz="1200">
                        <a:latin typeface="Happy Monkey"/>
                        <a:ea typeface="Happy Monkey"/>
                        <a:cs typeface="Happy Monkey"/>
                        <a:sym typeface="Happy Monkey"/>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2654100">
                <a:tc>
                  <a:txBody>
                    <a:bodyPr/>
                    <a:lstStyle/>
                    <a:p>
                      <a:pPr indent="-317500" lvl="0" marL="457200" rtl="0" algn="l">
                        <a:spcBef>
                          <a:spcPts val="0"/>
                        </a:spcBef>
                        <a:spcAft>
                          <a:spcPts val="0"/>
                        </a:spcAft>
                        <a:buSzPts val="1400"/>
                        <a:buChar char="★"/>
                      </a:pPr>
                      <a:r>
                        <a:rPr lang="en"/>
                        <a:t>Notice if someone in your family could use some help - and share the load.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317500" lvl="0" marL="457200" rtl="0" algn="l">
                        <a:spcBef>
                          <a:spcPts val="0"/>
                        </a:spcBef>
                        <a:spcAft>
                          <a:spcPts val="0"/>
                        </a:spcAft>
                        <a:buSzPts val="1400"/>
                        <a:buChar char="★"/>
                      </a:pPr>
                      <a:r>
                        <a:rPr lang="en"/>
                        <a:t>Choose a new skill to learn and practice until you’re awesome at it.</a:t>
                      </a:r>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317500" lvl="0" marL="457200" rtl="0" algn="l">
                        <a:spcBef>
                          <a:spcPts val="0"/>
                        </a:spcBef>
                        <a:spcAft>
                          <a:spcPts val="0"/>
                        </a:spcAft>
                        <a:buSzPts val="1400"/>
                        <a:buChar char="★"/>
                      </a:pPr>
                      <a:r>
                        <a:rPr lang="en"/>
                        <a:t>Make good choices while you’re at  home. Think about how you can impact others.</a:t>
                      </a:r>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317500" lvl="0" marL="457200" rtl="0" algn="l">
                        <a:spcBef>
                          <a:spcPts val="0"/>
                        </a:spcBef>
                        <a:spcAft>
                          <a:spcPts val="0"/>
                        </a:spcAft>
                        <a:buSzPts val="1400"/>
                        <a:buChar char="★"/>
                      </a:pPr>
                      <a:r>
                        <a:rPr lang="en"/>
                        <a:t>Do something to help around your neighbourhood.</a:t>
                      </a:r>
                      <a:endParaRPr/>
                    </a:p>
                  </a:txBody>
                  <a:tcPr marT="91425" marB="91425" marR="91425" marL="91425">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bl>
          </a:graphicData>
        </a:graphic>
      </p:graphicFrame>
      <p:pic>
        <p:nvPicPr>
          <p:cNvPr descr="Hands peeling potatoes Royalty Free Vector Clip Art illustration  -hand0212-CoolCLIPS.com" id="60" name="Google Shape;60;p14"/>
          <p:cNvPicPr preferRelativeResize="0"/>
          <p:nvPr/>
        </p:nvPicPr>
        <p:blipFill>
          <a:blip r:embed="rId3">
            <a:alphaModFix/>
          </a:blip>
          <a:stretch>
            <a:fillRect/>
          </a:stretch>
        </p:blipFill>
        <p:spPr>
          <a:xfrm>
            <a:off x="497800" y="3663346"/>
            <a:ext cx="1086551" cy="572700"/>
          </a:xfrm>
          <a:prstGeom prst="rect">
            <a:avLst/>
          </a:prstGeom>
          <a:noFill/>
          <a:ln>
            <a:noFill/>
          </a:ln>
        </p:spPr>
      </p:pic>
      <p:pic>
        <p:nvPicPr>
          <p:cNvPr descr="Hand Drawing Vacuum Cleaner Stock Illustrations – 324 Hand Drawing Vacuum  Cleaner Stock Illustrations, Vectors &amp; Clipart - Dreamstime" id="61" name="Google Shape;61;p14"/>
          <p:cNvPicPr preferRelativeResize="0"/>
          <p:nvPr/>
        </p:nvPicPr>
        <p:blipFill>
          <a:blip r:embed="rId4">
            <a:alphaModFix/>
          </a:blip>
          <a:stretch>
            <a:fillRect/>
          </a:stretch>
        </p:blipFill>
        <p:spPr>
          <a:xfrm>
            <a:off x="1584350" y="3455650"/>
            <a:ext cx="769900" cy="769900"/>
          </a:xfrm>
          <a:prstGeom prst="rect">
            <a:avLst/>
          </a:prstGeom>
          <a:noFill/>
          <a:ln>
            <a:noFill/>
          </a:ln>
        </p:spPr>
      </p:pic>
      <p:pic>
        <p:nvPicPr>
          <p:cNvPr descr="Transparent Laundry Clip Art - Clothes Line Clip Art, HD Png Download ,  Transparent Png Image - PNGitem" id="62" name="Google Shape;62;p14"/>
          <p:cNvPicPr preferRelativeResize="0"/>
          <p:nvPr/>
        </p:nvPicPr>
        <p:blipFill>
          <a:blip r:embed="rId5">
            <a:alphaModFix/>
          </a:blip>
          <a:stretch>
            <a:fillRect/>
          </a:stretch>
        </p:blipFill>
        <p:spPr>
          <a:xfrm>
            <a:off x="497788" y="2916200"/>
            <a:ext cx="1186275" cy="664313"/>
          </a:xfrm>
          <a:prstGeom prst="rect">
            <a:avLst/>
          </a:prstGeom>
          <a:noFill/>
          <a:ln>
            <a:noFill/>
          </a:ln>
        </p:spPr>
      </p:pic>
      <p:pic>
        <p:nvPicPr>
          <p:cNvPr descr="8+ Juggling Clipart - Preview : Cute Girl Jugglin | HDClipartAll" id="63" name="Google Shape;63;p14"/>
          <p:cNvPicPr preferRelativeResize="0"/>
          <p:nvPr/>
        </p:nvPicPr>
        <p:blipFill>
          <a:blip r:embed="rId6">
            <a:alphaModFix/>
          </a:blip>
          <a:stretch>
            <a:fillRect/>
          </a:stretch>
        </p:blipFill>
        <p:spPr>
          <a:xfrm>
            <a:off x="2553700" y="3287638"/>
            <a:ext cx="948413" cy="948413"/>
          </a:xfrm>
          <a:prstGeom prst="rect">
            <a:avLst/>
          </a:prstGeom>
          <a:noFill/>
          <a:ln>
            <a:noFill/>
          </a:ln>
        </p:spPr>
      </p:pic>
      <p:pic>
        <p:nvPicPr>
          <p:cNvPr descr="Free Skater Cliparts, Download Free Skater Cliparts png images, Free  ClipArts on Clipart Library" id="64" name="Google Shape;64;p14"/>
          <p:cNvPicPr preferRelativeResize="0"/>
          <p:nvPr/>
        </p:nvPicPr>
        <p:blipFill>
          <a:blip r:embed="rId7">
            <a:alphaModFix/>
          </a:blip>
          <a:stretch>
            <a:fillRect/>
          </a:stretch>
        </p:blipFill>
        <p:spPr>
          <a:xfrm>
            <a:off x="3589671" y="3455650"/>
            <a:ext cx="700654" cy="769900"/>
          </a:xfrm>
          <a:prstGeom prst="rect">
            <a:avLst/>
          </a:prstGeom>
          <a:noFill/>
          <a:ln>
            <a:noFill/>
          </a:ln>
        </p:spPr>
      </p:pic>
      <p:pic>
        <p:nvPicPr>
          <p:cNvPr descr="12+ Student Drawing Clipart - ClipArt Best - ClipArt Best" id="65" name="Google Shape;65;p14"/>
          <p:cNvPicPr preferRelativeResize="0"/>
          <p:nvPr/>
        </p:nvPicPr>
        <p:blipFill>
          <a:blip r:embed="rId8">
            <a:alphaModFix/>
          </a:blip>
          <a:stretch>
            <a:fillRect/>
          </a:stretch>
        </p:blipFill>
        <p:spPr>
          <a:xfrm>
            <a:off x="3420700" y="2637400"/>
            <a:ext cx="867000" cy="731650"/>
          </a:xfrm>
          <a:prstGeom prst="rect">
            <a:avLst/>
          </a:prstGeom>
          <a:noFill/>
          <a:ln>
            <a:noFill/>
          </a:ln>
        </p:spPr>
      </p:pic>
      <p:pic>
        <p:nvPicPr>
          <p:cNvPr descr="Picking Up Trash Stock Illustrations – 481 Picking Up Trash Stock  Illustrations, Vectors &amp; Clipart - Dreamstime" id="66" name="Google Shape;66;p14"/>
          <p:cNvPicPr preferRelativeResize="0"/>
          <p:nvPr/>
        </p:nvPicPr>
        <p:blipFill>
          <a:blip r:embed="rId9">
            <a:alphaModFix/>
          </a:blip>
          <a:stretch>
            <a:fillRect/>
          </a:stretch>
        </p:blipFill>
        <p:spPr>
          <a:xfrm>
            <a:off x="6630525" y="3434126"/>
            <a:ext cx="948425" cy="812946"/>
          </a:xfrm>
          <a:prstGeom prst="rect">
            <a:avLst/>
          </a:prstGeom>
          <a:noFill/>
          <a:ln>
            <a:noFill/>
          </a:ln>
        </p:spPr>
      </p:pic>
      <p:pic>
        <p:nvPicPr>
          <p:cNvPr descr="weeding the garden clipart - Clip Art Library" id="67" name="Google Shape;67;p14"/>
          <p:cNvPicPr preferRelativeResize="0"/>
          <p:nvPr/>
        </p:nvPicPr>
        <p:blipFill>
          <a:blip r:embed="rId10">
            <a:alphaModFix/>
          </a:blip>
          <a:stretch>
            <a:fillRect/>
          </a:stretch>
        </p:blipFill>
        <p:spPr>
          <a:xfrm>
            <a:off x="7513600" y="2637402"/>
            <a:ext cx="948425" cy="916805"/>
          </a:xfrm>
          <a:prstGeom prst="rect">
            <a:avLst/>
          </a:prstGeom>
          <a:noFill/>
          <a:ln>
            <a:noFill/>
          </a:ln>
        </p:spPr>
      </p:pic>
      <p:pic>
        <p:nvPicPr>
          <p:cNvPr descr="Kind Von Hinten Clipart, HD Png Download - kindpng" id="68" name="Google Shape;68;p14"/>
          <p:cNvPicPr preferRelativeResize="0"/>
          <p:nvPr/>
        </p:nvPicPr>
        <p:blipFill>
          <a:blip r:embed="rId11">
            <a:alphaModFix/>
          </a:blip>
          <a:stretch>
            <a:fillRect/>
          </a:stretch>
        </p:blipFill>
        <p:spPr>
          <a:xfrm>
            <a:off x="5033650" y="3034503"/>
            <a:ext cx="948425" cy="11910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appy Monkey"/>
                <a:ea typeface="Happy Monkey"/>
                <a:cs typeface="Happy Monkey"/>
                <a:sym typeface="Happy Monkey"/>
              </a:rPr>
              <a:t>Five Ways to Wellbeing</a:t>
            </a:r>
            <a:endParaRPr b="1">
              <a:latin typeface="Happy Monkey"/>
              <a:ea typeface="Happy Monkey"/>
              <a:cs typeface="Happy Monkey"/>
              <a:sym typeface="Happy Monkey"/>
            </a:endParaRPr>
          </a:p>
        </p:txBody>
      </p:sp>
      <p:graphicFrame>
        <p:nvGraphicFramePr>
          <p:cNvPr id="74" name="Google Shape;74;p15"/>
          <p:cNvGraphicFramePr/>
          <p:nvPr/>
        </p:nvGraphicFramePr>
        <p:xfrm>
          <a:off x="497275" y="1185150"/>
          <a:ext cx="3000000" cy="3000000"/>
        </p:xfrm>
        <a:graphic>
          <a:graphicData uri="http://schemas.openxmlformats.org/drawingml/2006/table">
            <a:tbl>
              <a:tblPr>
                <a:noFill/>
                <a:tableStyleId>{05FE44CF-90FB-4DAF-981B-1B84F3C7304A}</a:tableStyleId>
              </a:tblPr>
              <a:tblGrid>
                <a:gridCol w="1600700"/>
                <a:gridCol w="1600700"/>
                <a:gridCol w="1600700"/>
                <a:gridCol w="1600700"/>
                <a:gridCol w="1600700"/>
              </a:tblGrid>
              <a:tr h="381000">
                <a:tc>
                  <a:txBody>
                    <a:bodyPr/>
                    <a:lstStyle/>
                    <a:p>
                      <a:pPr indent="0" lvl="0" marL="0" rtl="0" algn="ctr">
                        <a:spcBef>
                          <a:spcPts val="0"/>
                        </a:spcBef>
                        <a:spcAft>
                          <a:spcPts val="0"/>
                        </a:spcAft>
                        <a:buNone/>
                      </a:pPr>
                      <a:r>
                        <a:rPr b="1" lang="en">
                          <a:latin typeface="Happy Monkey"/>
                          <a:ea typeface="Happy Monkey"/>
                          <a:cs typeface="Happy Monkey"/>
                          <a:sym typeface="Happy Monkey"/>
                        </a:rPr>
                        <a:t>Get Active</a:t>
                      </a:r>
                      <a:endParaRPr b="1">
                        <a:latin typeface="Happy Monkey"/>
                        <a:ea typeface="Happy Monkey"/>
                        <a:cs typeface="Happy Monkey"/>
                        <a:sym typeface="Happy Monke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Happy Monkey"/>
                          <a:ea typeface="Happy Monkey"/>
                          <a:cs typeface="Happy Monkey"/>
                          <a:sym typeface="Happy Monkey"/>
                        </a:rPr>
                        <a:t>Give</a:t>
                      </a:r>
                      <a:endParaRPr b="1">
                        <a:latin typeface="Happy Monkey"/>
                        <a:ea typeface="Happy Monkey"/>
                        <a:cs typeface="Happy Monkey"/>
                        <a:sym typeface="Happy Monke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Happy Monkey"/>
                          <a:ea typeface="Happy Monkey"/>
                          <a:cs typeface="Happy Monkey"/>
                          <a:sym typeface="Happy Monkey"/>
                        </a:rPr>
                        <a:t>Connect</a:t>
                      </a:r>
                      <a:endParaRPr b="1">
                        <a:latin typeface="Happy Monkey"/>
                        <a:ea typeface="Happy Monkey"/>
                        <a:cs typeface="Happy Monkey"/>
                        <a:sym typeface="Happy Monke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Happy Monkey"/>
                          <a:ea typeface="Happy Monkey"/>
                          <a:cs typeface="Happy Monkey"/>
                          <a:sym typeface="Happy Monkey"/>
                        </a:rPr>
                        <a:t>Keep Learning</a:t>
                      </a:r>
                      <a:endParaRPr b="1">
                        <a:latin typeface="Happy Monkey"/>
                        <a:ea typeface="Happy Monkey"/>
                        <a:cs typeface="Happy Monkey"/>
                        <a:sym typeface="Happy Monke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Happy Monkey"/>
                          <a:ea typeface="Happy Monkey"/>
                          <a:cs typeface="Happy Monkey"/>
                          <a:sym typeface="Happy Monkey"/>
                        </a:rPr>
                        <a:t>Take Notice</a:t>
                      </a:r>
                      <a:endParaRPr b="1">
                        <a:latin typeface="Happy Monkey"/>
                        <a:ea typeface="Happy Monkey"/>
                        <a:cs typeface="Happy Monkey"/>
                        <a:sym typeface="Happy Monke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  </a:t>
                      </a:r>
                      <a:r>
                        <a:rPr lang="en"/>
                        <a:t>Help do a job     </a:t>
                      </a:r>
                      <a:endParaRPr/>
                    </a:p>
                    <a:p>
                      <a:pPr indent="0" lvl="0" marL="0" rtl="0" algn="l">
                        <a:spcBef>
                          <a:spcPts val="0"/>
                        </a:spcBef>
                        <a:spcAft>
                          <a:spcPts val="0"/>
                        </a:spcAft>
                        <a:buNone/>
                      </a:pPr>
                      <a:r>
                        <a:rPr lang="en"/>
                        <a:t>      at home.</a:t>
                      </a:r>
                      <a:endParaRPr/>
                    </a:p>
                    <a:p>
                      <a:pPr indent="0" lvl="0" marL="0" rtl="0" algn="l">
                        <a:spcBef>
                          <a:spcPts val="0"/>
                        </a:spcBef>
                        <a:spcAft>
                          <a:spcPts val="0"/>
                        </a:spcAft>
                        <a:buNone/>
                      </a:pPr>
                      <a:r>
                        <a:rPr lang="en"/>
                        <a:t>😍  </a:t>
                      </a:r>
                      <a:r>
                        <a:rPr lang="en"/>
                        <a:t>Say thank you </a:t>
                      </a:r>
                      <a:endParaRPr/>
                    </a:p>
                    <a:p>
                      <a:pPr indent="0" lvl="0" marL="0" rtl="0" algn="l">
                        <a:spcBef>
                          <a:spcPts val="0"/>
                        </a:spcBef>
                        <a:spcAft>
                          <a:spcPts val="0"/>
                        </a:spcAft>
                        <a:buNone/>
                      </a:pPr>
                      <a:r>
                        <a:rPr lang="en"/>
                        <a:t>      to someone </a:t>
                      </a:r>
                      <a:endParaRPr/>
                    </a:p>
                    <a:p>
                      <a:pPr indent="0" lvl="0" marL="0" rtl="0" algn="l">
                        <a:spcBef>
                          <a:spcPts val="0"/>
                        </a:spcBef>
                        <a:spcAft>
                          <a:spcPts val="0"/>
                        </a:spcAft>
                        <a:buNone/>
                      </a:pPr>
                      <a:r>
                        <a:rPr lang="en"/>
                        <a:t>      for helping </a:t>
                      </a:r>
                      <a:endParaRPr/>
                    </a:p>
                    <a:p>
                      <a:pPr indent="0" lvl="0" marL="0" rtl="0" algn="l">
                        <a:spcBef>
                          <a:spcPts val="0"/>
                        </a:spcBef>
                        <a:spcAft>
                          <a:spcPts val="0"/>
                        </a:spcAft>
                        <a:buNone/>
                      </a:pPr>
                      <a:r>
                        <a:rPr lang="en"/>
                        <a:t>      you.</a:t>
                      </a:r>
                      <a:endParaRPr/>
                    </a:p>
                    <a:p>
                      <a:pPr indent="0" lvl="0" marL="0" rtl="0" algn="l">
                        <a:spcBef>
                          <a:spcPts val="0"/>
                        </a:spcBef>
                        <a:spcAft>
                          <a:spcPts val="0"/>
                        </a:spcAft>
                        <a:buNone/>
                      </a:pPr>
                      <a:r>
                        <a:rPr lang="en"/>
                        <a:t>😊  </a:t>
                      </a:r>
                      <a:r>
                        <a:rPr lang="en"/>
                        <a:t>Smile at the </a:t>
                      </a:r>
                      <a:endParaRPr/>
                    </a:p>
                    <a:p>
                      <a:pPr indent="0" lvl="0" marL="0" rtl="0" algn="l">
                        <a:spcBef>
                          <a:spcPts val="0"/>
                        </a:spcBef>
                        <a:spcAft>
                          <a:spcPts val="0"/>
                        </a:spcAft>
                        <a:buNone/>
                      </a:pPr>
                      <a:r>
                        <a:rPr lang="en"/>
                        <a:t>      people    </a:t>
                      </a:r>
                      <a:endParaRPr/>
                    </a:p>
                    <a:p>
                      <a:pPr indent="0" lvl="0" marL="0" rtl="0" algn="l">
                        <a:spcBef>
                          <a:spcPts val="0"/>
                        </a:spcBef>
                        <a:spcAft>
                          <a:spcPts val="0"/>
                        </a:spcAft>
                        <a:buNone/>
                      </a:pPr>
                      <a:r>
                        <a:rPr lang="en"/>
                        <a:t>      around you.</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 Ring a friend </a:t>
                      </a:r>
                      <a:endParaRPr/>
                    </a:p>
                    <a:p>
                      <a:pPr indent="0" lvl="0" marL="0" rtl="0" algn="l">
                        <a:spcBef>
                          <a:spcPts val="0"/>
                        </a:spcBef>
                        <a:spcAft>
                          <a:spcPts val="0"/>
                        </a:spcAft>
                        <a:buNone/>
                      </a:pPr>
                      <a:r>
                        <a:rPr lang="en"/>
                        <a:t>     for a chat.</a:t>
                      </a:r>
                      <a:endParaRPr/>
                    </a:p>
                    <a:p>
                      <a:pPr indent="0" lvl="0" marL="0" rtl="0" algn="l">
                        <a:spcBef>
                          <a:spcPts val="0"/>
                        </a:spcBef>
                        <a:spcAft>
                          <a:spcPts val="0"/>
                        </a:spcAft>
                        <a:buNone/>
                      </a:pPr>
                      <a:r>
                        <a:rPr lang="en"/>
                        <a:t>🎧  Listen to your </a:t>
                      </a:r>
                      <a:endParaRPr/>
                    </a:p>
                    <a:p>
                      <a:pPr indent="0" lvl="0" marL="0" rtl="0" algn="l">
                        <a:spcBef>
                          <a:spcPts val="0"/>
                        </a:spcBef>
                        <a:spcAft>
                          <a:spcPts val="0"/>
                        </a:spcAft>
                        <a:buNone/>
                      </a:pPr>
                      <a:r>
                        <a:rPr lang="en"/>
                        <a:t>      favourite </a:t>
                      </a:r>
                      <a:endParaRPr/>
                    </a:p>
                    <a:p>
                      <a:pPr indent="0" lvl="0" marL="0" rtl="0" algn="l">
                        <a:spcBef>
                          <a:spcPts val="0"/>
                        </a:spcBef>
                        <a:spcAft>
                          <a:spcPts val="0"/>
                        </a:spcAft>
                        <a:buNone/>
                      </a:pPr>
                      <a:r>
                        <a:rPr lang="en"/>
                        <a:t>      music.</a:t>
                      </a:r>
                      <a:endParaRPr/>
                    </a:p>
                    <a:p>
                      <a:pPr indent="0" lvl="0" marL="0" rtl="0" algn="l">
                        <a:spcBef>
                          <a:spcPts val="0"/>
                        </a:spcBef>
                        <a:spcAft>
                          <a:spcPts val="0"/>
                        </a:spcAft>
                        <a:buNone/>
                      </a:pPr>
                      <a:r>
                        <a:rPr lang="en"/>
                        <a:t>🐦  Listen to the </a:t>
                      </a:r>
                      <a:endParaRPr/>
                    </a:p>
                    <a:p>
                      <a:pPr indent="0" lvl="0" marL="0" rtl="0" algn="l">
                        <a:spcBef>
                          <a:spcPts val="0"/>
                        </a:spcBef>
                        <a:spcAft>
                          <a:spcPts val="0"/>
                        </a:spcAft>
                        <a:buNone/>
                      </a:pPr>
                      <a:r>
                        <a:rPr lang="en"/>
                        <a:t>     birds outside.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  Watch You </a:t>
                      </a:r>
                      <a:endParaRPr/>
                    </a:p>
                    <a:p>
                      <a:pPr indent="0" lvl="0" marL="0" rtl="0" algn="l">
                        <a:spcBef>
                          <a:spcPts val="0"/>
                        </a:spcBef>
                        <a:spcAft>
                          <a:spcPts val="0"/>
                        </a:spcAft>
                        <a:buNone/>
                      </a:pPr>
                      <a:r>
                        <a:rPr lang="en"/>
                        <a:t>      tube or read a </a:t>
                      </a:r>
                      <a:endParaRPr/>
                    </a:p>
                    <a:p>
                      <a:pPr indent="0" lvl="0" marL="0" rtl="0" algn="l">
                        <a:spcBef>
                          <a:spcPts val="0"/>
                        </a:spcBef>
                        <a:spcAft>
                          <a:spcPts val="0"/>
                        </a:spcAft>
                        <a:buNone/>
                      </a:pPr>
                      <a:r>
                        <a:rPr lang="en"/>
                        <a:t>      book to learn </a:t>
                      </a:r>
                      <a:endParaRPr/>
                    </a:p>
                    <a:p>
                      <a:pPr indent="0" lvl="0" marL="0" rtl="0" algn="l">
                        <a:spcBef>
                          <a:spcPts val="0"/>
                        </a:spcBef>
                        <a:spcAft>
                          <a:spcPts val="0"/>
                        </a:spcAft>
                        <a:buNone/>
                      </a:pPr>
                      <a:r>
                        <a:rPr lang="en"/>
                        <a:t>      how to do </a:t>
                      </a:r>
                      <a:endParaRPr/>
                    </a:p>
                    <a:p>
                      <a:pPr indent="0" lvl="0" marL="0" rtl="0" algn="l">
                        <a:spcBef>
                          <a:spcPts val="0"/>
                        </a:spcBef>
                        <a:spcAft>
                          <a:spcPts val="0"/>
                        </a:spcAft>
                        <a:buNone/>
                      </a:pPr>
                      <a:r>
                        <a:rPr lang="en"/>
                        <a:t>      something </a:t>
                      </a:r>
                      <a:endParaRPr/>
                    </a:p>
                    <a:p>
                      <a:pPr indent="0" lvl="0" marL="0" rtl="0" algn="l">
                        <a:spcBef>
                          <a:spcPts val="0"/>
                        </a:spcBef>
                        <a:spcAft>
                          <a:spcPts val="0"/>
                        </a:spcAft>
                        <a:buNone/>
                      </a:pPr>
                      <a:r>
                        <a:rPr lang="en"/>
                        <a:t>      new, then try </a:t>
                      </a:r>
                      <a:endParaRPr/>
                    </a:p>
                    <a:p>
                      <a:pPr indent="0" lvl="0" marL="0" rtl="0" algn="l">
                        <a:spcBef>
                          <a:spcPts val="0"/>
                        </a:spcBef>
                        <a:spcAft>
                          <a:spcPts val="0"/>
                        </a:spcAft>
                        <a:buNone/>
                      </a:pPr>
                      <a:r>
                        <a:rPr lang="en"/>
                        <a:t>      it and share it!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t>Take notice of your breathing - try </a:t>
                      </a:r>
                      <a:r>
                        <a:rPr lang="en" u="sng">
                          <a:solidFill>
                            <a:schemeClr val="hlink"/>
                          </a:solidFill>
                          <a:hlinkClick r:id="rId3"/>
                        </a:rPr>
                        <a:t>Mind </a:t>
                      </a:r>
                      <a:r>
                        <a:rPr lang="en" u="sng">
                          <a:solidFill>
                            <a:schemeClr val="hlink"/>
                          </a:solidFill>
                          <a:hlinkClick r:id="rId4"/>
                        </a:rPr>
                        <a:t>Yeti</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75" name="Google Shape;75;p15"/>
          <p:cNvPicPr preferRelativeResize="0"/>
          <p:nvPr/>
        </p:nvPicPr>
        <p:blipFill>
          <a:blip r:embed="rId5">
            <a:alphaModFix/>
          </a:blip>
          <a:stretch>
            <a:fillRect/>
          </a:stretch>
        </p:blipFill>
        <p:spPr>
          <a:xfrm>
            <a:off x="593750" y="1830025"/>
            <a:ext cx="1395675" cy="1830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6"/>
          <p:cNvSpPr txBox="1"/>
          <p:nvPr>
            <p:ph type="title"/>
          </p:nvPr>
        </p:nvSpPr>
        <p:spPr>
          <a:xfrm>
            <a:off x="432550" y="680725"/>
            <a:ext cx="4325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720"/>
              <a:t>Reading </a:t>
            </a:r>
            <a:endParaRPr b="1" sz="2720"/>
          </a:p>
        </p:txBody>
      </p:sp>
      <p:graphicFrame>
        <p:nvGraphicFramePr>
          <p:cNvPr id="81" name="Google Shape;81;p16"/>
          <p:cNvGraphicFramePr/>
          <p:nvPr/>
        </p:nvGraphicFramePr>
        <p:xfrm>
          <a:off x="432550" y="1189200"/>
          <a:ext cx="3000000" cy="3000000"/>
        </p:xfrm>
        <a:graphic>
          <a:graphicData uri="http://schemas.openxmlformats.org/drawingml/2006/table">
            <a:tbl>
              <a:tblPr>
                <a:noFill/>
                <a:tableStyleId>{05FE44CF-90FB-4DAF-981B-1B84F3C7304A}</a:tableStyleId>
              </a:tblPr>
              <a:tblGrid>
                <a:gridCol w="1938000"/>
                <a:gridCol w="1938000"/>
                <a:gridCol w="1938000"/>
                <a:gridCol w="1938000"/>
              </a:tblGrid>
              <a:tr h="1126550">
                <a:tc>
                  <a:txBody>
                    <a:bodyPr/>
                    <a:lstStyle/>
                    <a:p>
                      <a:pPr indent="0" lvl="0" marL="0" rtl="0" algn="ctr">
                        <a:spcBef>
                          <a:spcPts val="0"/>
                        </a:spcBef>
                        <a:spcAft>
                          <a:spcPts val="0"/>
                        </a:spcAft>
                        <a:buNone/>
                      </a:pPr>
                      <a:r>
                        <a:rPr b="1" lang="en" sz="1300">
                          <a:latin typeface="Comic Sans MS"/>
                          <a:ea typeface="Comic Sans MS"/>
                          <a:cs typeface="Comic Sans MS"/>
                          <a:sym typeface="Comic Sans MS"/>
                        </a:rPr>
                        <a:t>Click on the picture to listen to the story.</a:t>
                      </a:r>
                      <a:endParaRPr b="1" sz="1300">
                        <a:latin typeface="Comic Sans MS"/>
                        <a:ea typeface="Comic Sans MS"/>
                        <a:cs typeface="Comic Sans MS"/>
                        <a:sym typeface="Comic Sans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0A0A0A"/>
                          </a:solidFill>
                          <a:latin typeface="Comic Sans MS"/>
                          <a:ea typeface="Comic Sans MS"/>
                          <a:cs typeface="Comic Sans MS"/>
                          <a:sym typeface="Comic Sans MS"/>
                        </a:rPr>
                        <a:t>Go to Epic using the class code </a:t>
                      </a:r>
                      <a:r>
                        <a:rPr b="1" lang="en" sz="1300">
                          <a:solidFill>
                            <a:srgbClr val="0A0A0A"/>
                          </a:solidFill>
                          <a:latin typeface="Comic Sans MS"/>
                          <a:ea typeface="Comic Sans MS"/>
                          <a:cs typeface="Comic Sans MS"/>
                          <a:sym typeface="Comic Sans MS"/>
                        </a:rPr>
                        <a:t>vuk0394 and choose some books to read. Click on the picture.</a:t>
                      </a:r>
                      <a:endParaRPr b="1" sz="1500">
                        <a:solidFill>
                          <a:srgbClr val="0A0A0A"/>
                        </a:solidFill>
                        <a:latin typeface="Comic Sans MS"/>
                        <a:ea typeface="Comic Sans MS"/>
                        <a:cs typeface="Comic Sans MS"/>
                        <a:sym typeface="Comic Sans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b="1" lang="en" sz="1300">
                          <a:latin typeface="Comic Sans MS"/>
                          <a:ea typeface="Comic Sans MS"/>
                          <a:cs typeface="Comic Sans MS"/>
                          <a:sym typeface="Comic Sans MS"/>
                        </a:rPr>
                        <a:t>Go to Hapara to find some reading tasks to do. Click on the picture.</a:t>
                      </a:r>
                      <a:endParaRPr b="1" sz="1300">
                        <a:latin typeface="Comic Sans MS"/>
                        <a:ea typeface="Comic Sans MS"/>
                        <a:cs typeface="Comic Sans MS"/>
                        <a:sym typeface="Comic Sans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Comic Sans MS"/>
                          <a:ea typeface="Comic Sans MS"/>
                          <a:cs typeface="Comic Sans MS"/>
                          <a:sym typeface="Comic Sans MS"/>
                        </a:rPr>
                        <a:t>Click on the link below to do a Masters of the Universe word search!</a:t>
                      </a:r>
                      <a:endParaRPr b="1">
                        <a:latin typeface="Comic Sans MS"/>
                        <a:ea typeface="Comic Sans MS"/>
                        <a:cs typeface="Comic Sans MS"/>
                        <a:sym typeface="Comic Sans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126550">
                <a:tc rowSpan="2">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rowSpan="2">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rowSpan="2">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rowSpan="2">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126550">
                <a:tc vMerge="1"/>
                <a:tc vMerge="1"/>
                <a:tc vMerge="1"/>
                <a:tc vMerge="1"/>
              </a:tr>
            </a:tbl>
          </a:graphicData>
        </a:graphic>
      </p:graphicFrame>
      <p:pic>
        <p:nvPicPr>
          <p:cNvPr id="82" name="Google Shape;82;p16">
            <a:hlinkClick r:id="rId4"/>
          </p:cNvPr>
          <p:cNvPicPr preferRelativeResize="0"/>
          <p:nvPr/>
        </p:nvPicPr>
        <p:blipFill>
          <a:blip r:embed="rId5">
            <a:alphaModFix/>
          </a:blip>
          <a:stretch>
            <a:fillRect/>
          </a:stretch>
        </p:blipFill>
        <p:spPr>
          <a:xfrm>
            <a:off x="651625" y="2571749"/>
            <a:ext cx="1289325" cy="1743625"/>
          </a:xfrm>
          <a:prstGeom prst="rect">
            <a:avLst/>
          </a:prstGeom>
          <a:noFill/>
          <a:ln>
            <a:noFill/>
          </a:ln>
        </p:spPr>
      </p:pic>
      <p:pic>
        <p:nvPicPr>
          <p:cNvPr id="83" name="Google Shape;83;p16">
            <a:hlinkClick r:id="rId6"/>
          </p:cNvPr>
          <p:cNvPicPr preferRelativeResize="0"/>
          <p:nvPr/>
        </p:nvPicPr>
        <p:blipFill>
          <a:blip r:embed="rId7">
            <a:alphaModFix/>
          </a:blip>
          <a:stretch>
            <a:fillRect/>
          </a:stretch>
        </p:blipFill>
        <p:spPr>
          <a:xfrm>
            <a:off x="2422600" y="2857813"/>
            <a:ext cx="1556575" cy="1171500"/>
          </a:xfrm>
          <a:prstGeom prst="rect">
            <a:avLst/>
          </a:prstGeom>
          <a:noFill/>
          <a:ln>
            <a:noFill/>
          </a:ln>
        </p:spPr>
      </p:pic>
      <p:pic>
        <p:nvPicPr>
          <p:cNvPr id="84" name="Google Shape;84;p16">
            <a:hlinkClick r:id="rId8"/>
          </p:cNvPr>
          <p:cNvPicPr preferRelativeResize="0"/>
          <p:nvPr/>
        </p:nvPicPr>
        <p:blipFill>
          <a:blip r:embed="rId9">
            <a:alphaModFix/>
          </a:blip>
          <a:stretch>
            <a:fillRect/>
          </a:stretch>
        </p:blipFill>
        <p:spPr>
          <a:xfrm>
            <a:off x="4501950" y="2684750"/>
            <a:ext cx="1556575" cy="989175"/>
          </a:xfrm>
          <a:prstGeom prst="rect">
            <a:avLst/>
          </a:prstGeom>
          <a:noFill/>
          <a:ln>
            <a:noFill/>
          </a:ln>
        </p:spPr>
      </p:pic>
      <p:pic>
        <p:nvPicPr>
          <p:cNvPr id="85" name="Google Shape;85;p16">
            <a:hlinkClick r:id="rId10"/>
          </p:cNvPr>
          <p:cNvPicPr preferRelativeResize="0"/>
          <p:nvPr/>
        </p:nvPicPr>
        <p:blipFill>
          <a:blip r:embed="rId11">
            <a:alphaModFix/>
          </a:blip>
          <a:stretch>
            <a:fillRect/>
          </a:stretch>
        </p:blipFill>
        <p:spPr>
          <a:xfrm>
            <a:off x="6414771" y="2684757"/>
            <a:ext cx="1556575" cy="11719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5974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appy Monkey"/>
                <a:ea typeface="Happy Monkey"/>
                <a:cs typeface="Happy Monkey"/>
                <a:sym typeface="Happy Monkey"/>
              </a:rPr>
              <a:t>Writing Activity 1</a:t>
            </a:r>
            <a:endParaRPr b="1">
              <a:latin typeface="Happy Monkey"/>
              <a:ea typeface="Happy Monkey"/>
              <a:cs typeface="Happy Monkey"/>
              <a:sym typeface="Happy Monkey"/>
            </a:endParaRPr>
          </a:p>
        </p:txBody>
      </p:sp>
      <p:sp>
        <p:nvSpPr>
          <p:cNvPr id="91" name="Google Shape;91;p17"/>
          <p:cNvSpPr txBox="1"/>
          <p:nvPr>
            <p:ph idx="1" type="body"/>
          </p:nvPr>
        </p:nvSpPr>
        <p:spPr>
          <a:xfrm>
            <a:off x="311700" y="1152475"/>
            <a:ext cx="8520600" cy="37191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Clr>
                <a:schemeClr val="dk1"/>
              </a:buClr>
              <a:buSzPct val="42182"/>
              <a:buFont typeface="Arial"/>
              <a:buNone/>
            </a:pPr>
            <a:r>
              <a:rPr lang="en" sz="2607">
                <a:solidFill>
                  <a:schemeClr val="dk1"/>
                </a:solidFill>
              </a:rPr>
              <a:t>At 12.01 am on your birthday you receive a phone call from your much loved but extremely eccentric Nana (who also happens to be incredibly wealthy). She tells you that she's giving you an island of your own just off the coast of Aotearoa. Your task is to draw a map of your island (I recommend A3 sized paper or even bigger if you have it). </a:t>
            </a:r>
            <a:endParaRPr sz="2607">
              <a:solidFill>
                <a:schemeClr val="dk1"/>
              </a:solidFill>
            </a:endParaRPr>
          </a:p>
          <a:p>
            <a:pPr indent="-295226" lvl="0" marL="457200" rtl="0" algn="l">
              <a:spcBef>
                <a:spcPts val="1200"/>
              </a:spcBef>
              <a:spcAft>
                <a:spcPts val="0"/>
              </a:spcAft>
              <a:buClr>
                <a:schemeClr val="dk1"/>
              </a:buClr>
              <a:buSzPct val="73156"/>
              <a:buChar char="●"/>
            </a:pPr>
            <a:r>
              <a:rPr lang="en" sz="2607">
                <a:solidFill>
                  <a:schemeClr val="dk1"/>
                </a:solidFill>
              </a:rPr>
              <a:t>You must include colour (coloured pencil looks best)</a:t>
            </a:r>
            <a:endParaRPr sz="2607">
              <a:solidFill>
                <a:schemeClr val="dk1"/>
              </a:solidFill>
            </a:endParaRPr>
          </a:p>
          <a:p>
            <a:pPr indent="-295226" lvl="0" marL="457200" rtl="0" algn="l">
              <a:spcBef>
                <a:spcPts val="0"/>
              </a:spcBef>
              <a:spcAft>
                <a:spcPts val="0"/>
              </a:spcAft>
              <a:buClr>
                <a:schemeClr val="dk1"/>
              </a:buClr>
              <a:buSzPct val="73156"/>
              <a:buChar char="●"/>
            </a:pPr>
            <a:r>
              <a:rPr lang="en" sz="2607">
                <a:solidFill>
                  <a:schemeClr val="dk1"/>
                </a:solidFill>
              </a:rPr>
              <a:t>Compass markings</a:t>
            </a:r>
            <a:endParaRPr sz="2607">
              <a:solidFill>
                <a:schemeClr val="dk1"/>
              </a:solidFill>
            </a:endParaRPr>
          </a:p>
          <a:p>
            <a:pPr indent="-295226" lvl="0" marL="457200" rtl="0" algn="l">
              <a:spcBef>
                <a:spcPts val="0"/>
              </a:spcBef>
              <a:spcAft>
                <a:spcPts val="0"/>
              </a:spcAft>
              <a:buClr>
                <a:schemeClr val="dk1"/>
              </a:buClr>
              <a:buSzPct val="73156"/>
              <a:buChar char="●"/>
            </a:pPr>
            <a:r>
              <a:rPr lang="en" sz="2607">
                <a:solidFill>
                  <a:schemeClr val="dk1"/>
                </a:solidFill>
              </a:rPr>
              <a:t>You must have at least 5 major landmarks on your island e.g., a forest, mountains, volcano, haunted cave, buried treasure etc. More landmarks are encouraged.</a:t>
            </a:r>
            <a:endParaRPr sz="2607">
              <a:solidFill>
                <a:schemeClr val="dk1"/>
              </a:solidFill>
            </a:endParaRPr>
          </a:p>
          <a:p>
            <a:pPr indent="-295226" lvl="0" marL="457200" rtl="0" algn="l">
              <a:spcBef>
                <a:spcPts val="0"/>
              </a:spcBef>
              <a:spcAft>
                <a:spcPts val="0"/>
              </a:spcAft>
              <a:buClr>
                <a:schemeClr val="dk1"/>
              </a:buClr>
              <a:buSzPct val="73156"/>
              <a:buChar char="●"/>
            </a:pPr>
            <a:r>
              <a:rPr lang="en" sz="2607">
                <a:solidFill>
                  <a:schemeClr val="dk1"/>
                </a:solidFill>
              </a:rPr>
              <a:t>Your island must have a name</a:t>
            </a:r>
            <a:endParaRPr sz="2607">
              <a:solidFill>
                <a:schemeClr val="dk1"/>
              </a:solidFill>
            </a:endParaRPr>
          </a:p>
          <a:p>
            <a:pPr indent="-295226" lvl="0" marL="457200" rtl="0" algn="l">
              <a:spcBef>
                <a:spcPts val="0"/>
              </a:spcBef>
              <a:spcAft>
                <a:spcPts val="0"/>
              </a:spcAft>
              <a:buClr>
                <a:schemeClr val="dk1"/>
              </a:buClr>
              <a:buSzPct val="73156"/>
              <a:buChar char="●"/>
            </a:pPr>
            <a:r>
              <a:rPr lang="en" sz="2607">
                <a:solidFill>
                  <a:schemeClr val="dk1"/>
                </a:solidFill>
              </a:rPr>
              <a:t>Include labels showing what the landmarks are</a:t>
            </a:r>
            <a:endParaRPr sz="2607">
              <a:solidFill>
                <a:schemeClr val="dk1"/>
              </a:solidFill>
            </a:endParaRPr>
          </a:p>
          <a:p>
            <a:pPr indent="0" lvl="0" marL="0" rtl="0" algn="l">
              <a:spcBef>
                <a:spcPts val="1200"/>
              </a:spcBef>
              <a:spcAft>
                <a:spcPts val="0"/>
              </a:spcAft>
              <a:buNone/>
            </a:pPr>
            <a:r>
              <a:t/>
            </a:r>
            <a:endParaRPr sz="2607">
              <a:solidFill>
                <a:schemeClr val="dk1"/>
              </a:solidFill>
            </a:endParaRPr>
          </a:p>
          <a:p>
            <a:pPr indent="0" lvl="0" marL="0" rtl="0" algn="l">
              <a:spcBef>
                <a:spcPts val="0"/>
              </a:spcBef>
              <a:spcAft>
                <a:spcPts val="0"/>
              </a:spcAft>
              <a:buClr>
                <a:schemeClr val="dk1"/>
              </a:buClr>
              <a:buSzPct val="61111"/>
              <a:buFont typeface="Arial"/>
              <a:buNone/>
            </a:pPr>
            <a:r>
              <a:t/>
            </a:r>
            <a:endParaRPr/>
          </a:p>
          <a:p>
            <a:pPr indent="0" lvl="0" marL="0" rtl="0" algn="l">
              <a:spcBef>
                <a:spcPts val="0"/>
              </a:spcBef>
              <a:spcAft>
                <a:spcPts val="0"/>
              </a:spcAft>
              <a:buClr>
                <a:schemeClr val="dk1"/>
              </a:buClr>
              <a:buSzPct val="61111"/>
              <a:buFont typeface="Arial"/>
              <a:buNone/>
            </a:pPr>
            <a:r>
              <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5974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appy Monkey"/>
                <a:ea typeface="Happy Monkey"/>
                <a:cs typeface="Happy Monkey"/>
                <a:sym typeface="Happy Monkey"/>
              </a:rPr>
              <a:t>Writing Activity 2</a:t>
            </a:r>
            <a:endParaRPr b="1">
              <a:latin typeface="Happy Monkey"/>
              <a:ea typeface="Happy Monkey"/>
              <a:cs typeface="Happy Monkey"/>
              <a:sym typeface="Happy Monkey"/>
            </a:endParaRPr>
          </a:p>
        </p:txBody>
      </p:sp>
      <p:sp>
        <p:nvSpPr>
          <p:cNvPr id="97" name="Google Shape;9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solidFill>
                  <a:schemeClr val="dk1"/>
                </a:solidFill>
              </a:rPr>
              <a:t>Your rich and eccentric Nana is keen for you to head on out to your new island as soon as possible. Your next task is to design transport to your island. This could be any kind of land or sea vehicle. </a:t>
            </a:r>
            <a:endParaRPr>
              <a:solidFill>
                <a:schemeClr val="dk1"/>
              </a:solidFill>
            </a:endParaRPr>
          </a:p>
          <a:p>
            <a:pPr indent="-287972" lvl="0" marL="457200" rtl="0" algn="l">
              <a:spcBef>
                <a:spcPts val="1200"/>
              </a:spcBef>
              <a:spcAft>
                <a:spcPts val="0"/>
              </a:spcAft>
              <a:buClr>
                <a:schemeClr val="dk1"/>
              </a:buClr>
              <a:buSzPct val="61111"/>
              <a:buChar char="●"/>
            </a:pPr>
            <a:r>
              <a:rPr lang="en">
                <a:solidFill>
                  <a:schemeClr val="dk1"/>
                </a:solidFill>
              </a:rPr>
              <a:t>It must include a place to store the stuff you're taking with you.</a:t>
            </a:r>
            <a:endParaRPr>
              <a:solidFill>
                <a:schemeClr val="dk1"/>
              </a:solidFill>
            </a:endParaRPr>
          </a:p>
          <a:p>
            <a:pPr indent="-287972" lvl="0" marL="457200" rtl="0" algn="l">
              <a:spcBef>
                <a:spcPts val="0"/>
              </a:spcBef>
              <a:spcAft>
                <a:spcPts val="0"/>
              </a:spcAft>
              <a:buClr>
                <a:schemeClr val="dk1"/>
              </a:buClr>
              <a:buSzPct val="61111"/>
              <a:buChar char="●"/>
            </a:pPr>
            <a:r>
              <a:rPr lang="en">
                <a:solidFill>
                  <a:schemeClr val="dk1"/>
                </a:solidFill>
              </a:rPr>
              <a:t>It must also have a place to sleep and something to entertain you on the journey.</a:t>
            </a:r>
            <a:endParaRPr>
              <a:solidFill>
                <a:schemeClr val="dk1"/>
              </a:solidFill>
            </a:endParaRPr>
          </a:p>
          <a:p>
            <a:pPr indent="-287972" lvl="0" marL="457200" rtl="0" algn="l">
              <a:spcBef>
                <a:spcPts val="0"/>
              </a:spcBef>
              <a:spcAft>
                <a:spcPts val="0"/>
              </a:spcAft>
              <a:buClr>
                <a:schemeClr val="dk1"/>
              </a:buClr>
              <a:buSzPct val="61111"/>
              <a:buChar char="●"/>
            </a:pPr>
            <a:r>
              <a:rPr lang="en">
                <a:solidFill>
                  <a:schemeClr val="dk1"/>
                </a:solidFill>
              </a:rPr>
              <a:t>Some kind of defence system is recommended. The island is surrounded by pirates most of the time. Try to design your vehicle so it's hard to follow. </a:t>
            </a:r>
            <a:endParaRPr>
              <a:solidFill>
                <a:schemeClr val="dk1"/>
              </a:solidFill>
            </a:endParaRPr>
          </a:p>
          <a:p>
            <a:pPr indent="-287972" lvl="0" marL="457200" rtl="0" algn="l">
              <a:spcBef>
                <a:spcPts val="0"/>
              </a:spcBef>
              <a:spcAft>
                <a:spcPts val="0"/>
              </a:spcAft>
              <a:buClr>
                <a:schemeClr val="dk1"/>
              </a:buClr>
              <a:buSzPct val="61111"/>
              <a:buChar char="●"/>
            </a:pPr>
            <a:r>
              <a:rPr lang="en">
                <a:solidFill>
                  <a:schemeClr val="dk1"/>
                </a:solidFill>
              </a:rPr>
              <a:t>Use A3 paper if you have it; include labels telling us about the features of the vehicle and make sure you include colour.</a:t>
            </a:r>
            <a:endParaRPr>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3468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appy Monkey"/>
                <a:ea typeface="Happy Monkey"/>
                <a:cs typeface="Happy Monkey"/>
                <a:sym typeface="Happy Monkey"/>
              </a:rPr>
              <a:t>Writing Activity 3</a:t>
            </a:r>
            <a:endParaRPr b="1">
              <a:latin typeface="Happy Monkey"/>
              <a:ea typeface="Happy Monkey"/>
              <a:cs typeface="Happy Monkey"/>
              <a:sym typeface="Happy Monkey"/>
            </a:endParaRPr>
          </a:p>
        </p:txBody>
      </p:sp>
      <p:sp>
        <p:nvSpPr>
          <p:cNvPr id="103" name="Google Shape;103;p19"/>
          <p:cNvSpPr txBox="1"/>
          <p:nvPr>
            <p:ph idx="1" type="body"/>
          </p:nvPr>
        </p:nvSpPr>
        <p:spPr>
          <a:xfrm>
            <a:off x="311700" y="919500"/>
            <a:ext cx="8520600" cy="4104600"/>
          </a:xfrm>
          <a:prstGeom prst="rect">
            <a:avLst/>
          </a:prstGeom>
        </p:spPr>
        <p:txBody>
          <a:bodyPr anchorCtr="0" anchor="t" bIns="91425" lIns="91425" spcFirstLastPara="1" rIns="91425" wrap="square" tIns="91425">
            <a:normAutofit fontScale="55000" lnSpcReduction="10000"/>
          </a:bodyPr>
          <a:lstStyle/>
          <a:p>
            <a:pPr indent="0" lvl="0" marL="228600" rtl="0" algn="l">
              <a:spcBef>
                <a:spcPts val="1200"/>
              </a:spcBef>
              <a:spcAft>
                <a:spcPts val="0"/>
              </a:spcAft>
              <a:buNone/>
            </a:pPr>
            <a:r>
              <a:rPr lang="en" sz="3957">
                <a:solidFill>
                  <a:schemeClr val="dk1"/>
                </a:solidFill>
              </a:rPr>
              <a:t>You're finally ready to head on out to your island. Your transport is ready to go and the island is now officially yours. But as your Nana always says: "If you fail to plan, you plan to fail," and she's not the sort of Nana whose advice can be ignored. That means that it's time to make a list. On the list are going to be the top 10 things you'll need to take with you to keep you entertained while staying on your island.</a:t>
            </a:r>
            <a:endParaRPr sz="3957">
              <a:solidFill>
                <a:schemeClr val="dk1"/>
              </a:solidFill>
            </a:endParaRPr>
          </a:p>
          <a:p>
            <a:pPr indent="-342376" lvl="0" marL="457200" rtl="0" algn="l">
              <a:spcBef>
                <a:spcPts val="1200"/>
              </a:spcBef>
              <a:spcAft>
                <a:spcPts val="0"/>
              </a:spcAft>
              <a:buClr>
                <a:schemeClr val="dk1"/>
              </a:buClr>
              <a:buSzPct val="82313"/>
              <a:buChar char="●"/>
            </a:pPr>
            <a:r>
              <a:rPr lang="en" sz="3957">
                <a:solidFill>
                  <a:schemeClr val="dk1"/>
                </a:solidFill>
              </a:rPr>
              <a:t>Give your list a heading and don't forget to bullet point each item.</a:t>
            </a:r>
            <a:endParaRPr sz="3957">
              <a:solidFill>
                <a:schemeClr val="dk1"/>
              </a:solidFill>
            </a:endParaRPr>
          </a:p>
          <a:p>
            <a:pPr indent="0" lvl="0" marL="0" rtl="0" algn="l">
              <a:spcBef>
                <a:spcPts val="1200"/>
              </a:spcBef>
              <a:spcAft>
                <a:spcPts val="1200"/>
              </a:spcAft>
              <a:buNone/>
            </a:pPr>
            <a:r>
              <a:t/>
            </a:r>
            <a:endParaRPr sz="3957">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3468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appy Monkey"/>
                <a:ea typeface="Happy Monkey"/>
                <a:cs typeface="Happy Monkey"/>
                <a:sym typeface="Happy Monkey"/>
              </a:rPr>
              <a:t>Writing Activity 4</a:t>
            </a:r>
            <a:endParaRPr b="1">
              <a:latin typeface="Happy Monkey"/>
              <a:ea typeface="Happy Monkey"/>
              <a:cs typeface="Happy Monkey"/>
              <a:sym typeface="Happy Monkey"/>
            </a:endParaRPr>
          </a:p>
        </p:txBody>
      </p:sp>
      <p:sp>
        <p:nvSpPr>
          <p:cNvPr id="109" name="Google Shape;109;p20"/>
          <p:cNvSpPr txBox="1"/>
          <p:nvPr>
            <p:ph idx="1" type="body"/>
          </p:nvPr>
        </p:nvSpPr>
        <p:spPr>
          <a:xfrm>
            <a:off x="311700" y="919500"/>
            <a:ext cx="8520600" cy="4104600"/>
          </a:xfrm>
          <a:prstGeom prst="rect">
            <a:avLst/>
          </a:prstGeom>
        </p:spPr>
        <p:txBody>
          <a:bodyPr anchorCtr="0" anchor="t" bIns="91425" lIns="91425" spcFirstLastPara="1" rIns="91425" wrap="square" tIns="91425">
            <a:normAutofit fontScale="40000" lnSpcReduction="10000"/>
          </a:bodyPr>
          <a:lstStyle/>
          <a:p>
            <a:pPr indent="0" lvl="0" marL="0" rtl="0" algn="l">
              <a:spcBef>
                <a:spcPts val="1200"/>
              </a:spcBef>
              <a:spcAft>
                <a:spcPts val="0"/>
              </a:spcAft>
              <a:buNone/>
            </a:pPr>
            <a:r>
              <a:rPr lang="en" sz="3957">
                <a:solidFill>
                  <a:schemeClr val="dk1"/>
                </a:solidFill>
              </a:rPr>
              <a:t>The other thing that your Nana happens to mention as you're getting ready to go is the legend of the mythical creature that lives on your island. Some people say it's real, some say it's just a legend - whatever the case, everyone you talk to agrees that you wouldn't want to meet this creature... You can't get much information, but you do manage to find out that it's half of one animal and half of another (like many mythical creatures). Your task is to put a fact file about this creature together. You may like to research mythical creatures as you're doing this activity. You also might like to get ideas from Greek mythology e.g., a centaur, or Māori legends such as the legend of Ngārara Huarau.</a:t>
            </a:r>
            <a:endParaRPr sz="3957">
              <a:solidFill>
                <a:schemeClr val="dk1"/>
              </a:solidFill>
            </a:endParaRPr>
          </a:p>
          <a:p>
            <a:pPr indent="-311346" lvl="0" marL="457200" rtl="0" algn="l">
              <a:spcBef>
                <a:spcPts val="1200"/>
              </a:spcBef>
              <a:spcAft>
                <a:spcPts val="0"/>
              </a:spcAft>
              <a:buClr>
                <a:schemeClr val="dk1"/>
              </a:buClr>
              <a:buSzPct val="82313"/>
              <a:buChar char="●"/>
            </a:pPr>
            <a:r>
              <a:rPr lang="en" sz="3957">
                <a:solidFill>
                  <a:schemeClr val="dk1"/>
                </a:solidFill>
              </a:rPr>
              <a:t>Draw a detailed picture of your creature.</a:t>
            </a:r>
            <a:endParaRPr sz="3957">
              <a:solidFill>
                <a:schemeClr val="dk1"/>
              </a:solidFill>
            </a:endParaRPr>
          </a:p>
          <a:p>
            <a:pPr indent="-311346" lvl="0" marL="457200" rtl="0" algn="l">
              <a:spcBef>
                <a:spcPts val="0"/>
              </a:spcBef>
              <a:spcAft>
                <a:spcPts val="0"/>
              </a:spcAft>
              <a:buClr>
                <a:schemeClr val="dk1"/>
              </a:buClr>
              <a:buSzPct val="82313"/>
              <a:buChar char="●"/>
            </a:pPr>
            <a:r>
              <a:rPr lang="en" sz="3957">
                <a:solidFill>
                  <a:schemeClr val="dk1"/>
                </a:solidFill>
              </a:rPr>
              <a:t>Give it a name.</a:t>
            </a:r>
            <a:endParaRPr sz="3957">
              <a:solidFill>
                <a:schemeClr val="dk1"/>
              </a:solidFill>
            </a:endParaRPr>
          </a:p>
          <a:p>
            <a:pPr indent="-311346" lvl="0" marL="457200" rtl="0" algn="l">
              <a:spcBef>
                <a:spcPts val="0"/>
              </a:spcBef>
              <a:spcAft>
                <a:spcPts val="0"/>
              </a:spcAft>
              <a:buClr>
                <a:schemeClr val="dk1"/>
              </a:buClr>
              <a:buSzPct val="82313"/>
              <a:buChar char="●"/>
            </a:pPr>
            <a:r>
              <a:rPr lang="en" sz="3957">
                <a:solidFill>
                  <a:schemeClr val="dk1"/>
                </a:solidFill>
              </a:rPr>
              <a:t>Give it a special power.</a:t>
            </a:r>
            <a:endParaRPr sz="3957">
              <a:solidFill>
                <a:schemeClr val="dk1"/>
              </a:solidFill>
            </a:endParaRPr>
          </a:p>
          <a:p>
            <a:pPr indent="-311346" lvl="0" marL="457200" rtl="0" algn="l">
              <a:spcBef>
                <a:spcPts val="0"/>
              </a:spcBef>
              <a:spcAft>
                <a:spcPts val="0"/>
              </a:spcAft>
              <a:buClr>
                <a:schemeClr val="dk1"/>
              </a:buClr>
              <a:buSzPct val="82313"/>
              <a:buChar char="●"/>
            </a:pPr>
            <a:r>
              <a:rPr lang="en" sz="3957">
                <a:solidFill>
                  <a:schemeClr val="dk1"/>
                </a:solidFill>
              </a:rPr>
              <a:t>What does it eat and where does it live?</a:t>
            </a:r>
            <a:endParaRPr sz="3957">
              <a:solidFill>
                <a:schemeClr val="dk1"/>
              </a:solidFill>
            </a:endParaRPr>
          </a:p>
          <a:p>
            <a:pPr indent="-311346" lvl="0" marL="457200" rtl="0" algn="l">
              <a:spcBef>
                <a:spcPts val="0"/>
              </a:spcBef>
              <a:spcAft>
                <a:spcPts val="0"/>
              </a:spcAft>
              <a:buClr>
                <a:schemeClr val="dk1"/>
              </a:buClr>
              <a:buSzPct val="82313"/>
              <a:buChar char="●"/>
            </a:pPr>
            <a:r>
              <a:rPr lang="en" sz="3957">
                <a:solidFill>
                  <a:schemeClr val="dk1"/>
                </a:solidFill>
              </a:rPr>
              <a:t>Does it have any weaknesses?</a:t>
            </a:r>
            <a:endParaRPr sz="3957">
              <a:solidFill>
                <a:schemeClr val="dk1"/>
              </a:solidFill>
            </a:endParaRPr>
          </a:p>
          <a:p>
            <a:pPr indent="-329126" lvl="0" marL="457200" rtl="0" algn="l">
              <a:spcBef>
                <a:spcPts val="0"/>
              </a:spcBef>
              <a:spcAft>
                <a:spcPts val="0"/>
              </a:spcAft>
              <a:buClr>
                <a:schemeClr val="dk1"/>
              </a:buClr>
              <a:buSzPct val="100000"/>
              <a:buChar char="●"/>
            </a:pPr>
            <a:r>
              <a:rPr lang="en" sz="3957">
                <a:solidFill>
                  <a:schemeClr val="dk1"/>
                </a:solidFill>
              </a:rPr>
              <a:t>As an bonus extra, you might like to write a story about your creature.</a:t>
            </a:r>
            <a:endParaRPr sz="3957">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1"/>
          <p:cNvSpPr txBox="1"/>
          <p:nvPr/>
        </p:nvSpPr>
        <p:spPr>
          <a:xfrm>
            <a:off x="7107975" y="1717025"/>
            <a:ext cx="1578300" cy="1139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0"/>
              </a:spcAft>
              <a:buNone/>
            </a:pPr>
            <a:r>
              <a:rPr b="1" lang="en" sz="700">
                <a:latin typeface="Georgia"/>
                <a:ea typeface="Georgia"/>
                <a:cs typeface="Georgia"/>
                <a:sym typeface="Georgia"/>
              </a:rPr>
              <a:t>Dice Game &gt; &lt; = </a:t>
            </a:r>
            <a:endParaRPr b="1" sz="700">
              <a:latin typeface="Georgia"/>
              <a:ea typeface="Georgia"/>
              <a:cs typeface="Georgia"/>
              <a:sym typeface="Georgia"/>
            </a:endParaRPr>
          </a:p>
          <a:p>
            <a:pPr indent="0" lvl="0" marL="0" rtl="0" algn="ctr">
              <a:lnSpc>
                <a:spcPct val="100000"/>
              </a:lnSpc>
              <a:spcBef>
                <a:spcPts val="1200"/>
              </a:spcBef>
              <a:spcAft>
                <a:spcPts val="0"/>
              </a:spcAft>
              <a:buNone/>
            </a:pPr>
            <a:r>
              <a:rPr lang="en" sz="700">
                <a:latin typeface="Georgia"/>
                <a:ea typeface="Georgia"/>
                <a:cs typeface="Georgia"/>
                <a:sym typeface="Georgia"/>
              </a:rPr>
              <a:t>Roll a dice to make to make 2 x 2 digit numbers. Then put them into a greater than (&gt;), less than (&lt;) or equal to (=) equation. </a:t>
            </a:r>
            <a:endParaRPr sz="700">
              <a:latin typeface="Georgia"/>
              <a:ea typeface="Georgia"/>
              <a:cs typeface="Georgia"/>
              <a:sym typeface="Georgia"/>
            </a:endParaRPr>
          </a:p>
          <a:p>
            <a:pPr indent="0" lvl="0" marL="0" rtl="0" algn="ctr">
              <a:lnSpc>
                <a:spcPct val="100000"/>
              </a:lnSpc>
              <a:spcBef>
                <a:spcPts val="1200"/>
              </a:spcBef>
              <a:spcAft>
                <a:spcPts val="1200"/>
              </a:spcAft>
              <a:buNone/>
            </a:pPr>
            <a:r>
              <a:rPr lang="en" sz="700">
                <a:latin typeface="Georgia"/>
                <a:ea typeface="Georgia"/>
                <a:cs typeface="Georgia"/>
                <a:sym typeface="Georgia"/>
              </a:rPr>
              <a:t>For example:</a:t>
            </a:r>
            <a:endParaRPr sz="700">
              <a:latin typeface="Georgia"/>
              <a:ea typeface="Georgia"/>
              <a:cs typeface="Georgia"/>
              <a:sym typeface="Georgia"/>
            </a:endParaRPr>
          </a:p>
        </p:txBody>
      </p:sp>
      <p:sp>
        <p:nvSpPr>
          <p:cNvPr id="115" name="Google Shape;115;p21"/>
          <p:cNvSpPr txBox="1"/>
          <p:nvPr/>
        </p:nvSpPr>
        <p:spPr>
          <a:xfrm>
            <a:off x="3139775" y="1663175"/>
            <a:ext cx="1743000" cy="1354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0"/>
              </a:spcAft>
              <a:buNone/>
            </a:pPr>
            <a:r>
              <a:rPr b="1" lang="en" sz="700">
                <a:latin typeface="Georgia"/>
                <a:ea typeface="Georgia"/>
                <a:cs typeface="Georgia"/>
                <a:sym typeface="Georgia"/>
              </a:rPr>
              <a:t>Math word problems </a:t>
            </a:r>
            <a:endParaRPr b="1" sz="700">
              <a:latin typeface="Georgia"/>
              <a:ea typeface="Georgia"/>
              <a:cs typeface="Georgia"/>
              <a:sym typeface="Georgia"/>
            </a:endParaRPr>
          </a:p>
          <a:p>
            <a:pPr indent="0" lvl="0" marL="0" rtl="0" algn="ctr">
              <a:lnSpc>
                <a:spcPct val="100000"/>
              </a:lnSpc>
              <a:spcBef>
                <a:spcPts val="1200"/>
              </a:spcBef>
              <a:spcAft>
                <a:spcPts val="0"/>
              </a:spcAft>
              <a:buNone/>
            </a:pPr>
            <a:r>
              <a:rPr lang="en" sz="700">
                <a:latin typeface="Georgia"/>
                <a:ea typeface="Georgia"/>
                <a:cs typeface="Georgia"/>
                <a:sym typeface="Georgia"/>
              </a:rPr>
              <a:t>Create 6  Math word problems and give it to somebody in your house to complete! </a:t>
            </a:r>
            <a:endParaRPr sz="700">
              <a:latin typeface="Georgia"/>
              <a:ea typeface="Georgia"/>
              <a:cs typeface="Georgia"/>
              <a:sym typeface="Georgia"/>
            </a:endParaRPr>
          </a:p>
          <a:p>
            <a:pPr indent="0" lvl="0" marL="0" rtl="0" algn="ctr">
              <a:lnSpc>
                <a:spcPct val="100000"/>
              </a:lnSpc>
              <a:spcBef>
                <a:spcPts val="1200"/>
              </a:spcBef>
              <a:spcAft>
                <a:spcPts val="1200"/>
              </a:spcAft>
              <a:buNone/>
            </a:pPr>
            <a:r>
              <a:rPr lang="en" sz="700">
                <a:latin typeface="Georgia"/>
                <a:ea typeface="Georgia"/>
                <a:cs typeface="Georgia"/>
                <a:sym typeface="Georgia"/>
              </a:rPr>
              <a:t>Eg: I went to the supermarket and bought 12 bananas. I ate 3 and used 4 to bake a  cake. How many bananas did I have left?</a:t>
            </a:r>
            <a:endParaRPr sz="700">
              <a:latin typeface="Georgia"/>
              <a:ea typeface="Georgia"/>
              <a:cs typeface="Georgia"/>
              <a:sym typeface="Georgia"/>
            </a:endParaRPr>
          </a:p>
        </p:txBody>
      </p:sp>
      <p:sp>
        <p:nvSpPr>
          <p:cNvPr id="116" name="Google Shape;116;p21"/>
          <p:cNvSpPr txBox="1"/>
          <p:nvPr/>
        </p:nvSpPr>
        <p:spPr>
          <a:xfrm>
            <a:off x="5204213" y="1663175"/>
            <a:ext cx="1450500" cy="886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200"/>
              </a:spcBef>
              <a:spcAft>
                <a:spcPts val="0"/>
              </a:spcAft>
              <a:buNone/>
            </a:pPr>
            <a:r>
              <a:rPr b="1" lang="en" sz="700">
                <a:latin typeface="Georgia"/>
                <a:ea typeface="Georgia"/>
                <a:cs typeface="Georgia"/>
                <a:sym typeface="Georgia"/>
              </a:rPr>
              <a:t>Maths activity sheet </a:t>
            </a:r>
            <a:endParaRPr b="1" sz="700">
              <a:latin typeface="Georgia"/>
              <a:ea typeface="Georgia"/>
              <a:cs typeface="Georgia"/>
              <a:sym typeface="Georgia"/>
            </a:endParaRPr>
          </a:p>
          <a:p>
            <a:pPr indent="0" lvl="0" marL="0" rtl="0" algn="ctr">
              <a:lnSpc>
                <a:spcPct val="100000"/>
              </a:lnSpc>
              <a:spcBef>
                <a:spcPts val="1200"/>
              </a:spcBef>
              <a:spcAft>
                <a:spcPts val="1200"/>
              </a:spcAft>
              <a:buNone/>
            </a:pPr>
            <a:r>
              <a:rPr lang="en" sz="700">
                <a:latin typeface="Georgia"/>
                <a:ea typeface="Georgia"/>
                <a:cs typeface="Georgia"/>
                <a:sym typeface="Georgia"/>
              </a:rPr>
              <a:t>Stretch your maths brain with the activities on the NZ Maths link below.</a:t>
            </a:r>
            <a:endParaRPr sz="700">
              <a:latin typeface="Georgia"/>
              <a:ea typeface="Georgia"/>
              <a:cs typeface="Georgia"/>
              <a:sym typeface="Georgia"/>
            </a:endParaRPr>
          </a:p>
        </p:txBody>
      </p:sp>
      <p:sp>
        <p:nvSpPr>
          <p:cNvPr id="117" name="Google Shape;117;p21"/>
          <p:cNvSpPr txBox="1"/>
          <p:nvPr/>
        </p:nvSpPr>
        <p:spPr>
          <a:xfrm>
            <a:off x="1136225" y="1663175"/>
            <a:ext cx="1682100" cy="12468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700">
                <a:latin typeface="Georgia"/>
                <a:ea typeface="Georgia"/>
                <a:cs typeface="Georgia"/>
                <a:sym typeface="Georgia"/>
              </a:rPr>
              <a:t>Design A Garden </a:t>
            </a:r>
            <a:endParaRPr b="1" sz="700">
              <a:latin typeface="Georgia"/>
              <a:ea typeface="Georgia"/>
              <a:cs typeface="Georgia"/>
              <a:sym typeface="Georgia"/>
            </a:endParaRPr>
          </a:p>
          <a:p>
            <a:pPr indent="0" lvl="0" marL="0" rtl="0" algn="ctr">
              <a:lnSpc>
                <a:spcPct val="100000"/>
              </a:lnSpc>
              <a:spcBef>
                <a:spcPts val="1200"/>
              </a:spcBef>
              <a:spcAft>
                <a:spcPts val="0"/>
              </a:spcAft>
              <a:buNone/>
            </a:pPr>
            <a:r>
              <a:rPr lang="en" sz="700">
                <a:latin typeface="Georgia"/>
                <a:ea typeface="Georgia"/>
                <a:cs typeface="Georgia"/>
                <a:sym typeface="Georgia"/>
              </a:rPr>
              <a:t>A garden is a rectangular shape. The measurement around the perimeter (the outside edge) is 28 metres. </a:t>
            </a:r>
            <a:endParaRPr sz="700">
              <a:latin typeface="Georgia"/>
              <a:ea typeface="Georgia"/>
              <a:cs typeface="Georgia"/>
              <a:sym typeface="Georgia"/>
            </a:endParaRPr>
          </a:p>
          <a:p>
            <a:pPr indent="0" lvl="0" marL="0" rtl="0" algn="ctr">
              <a:lnSpc>
                <a:spcPct val="100000"/>
              </a:lnSpc>
              <a:spcBef>
                <a:spcPts val="1200"/>
              </a:spcBef>
              <a:spcAft>
                <a:spcPts val="1200"/>
              </a:spcAft>
              <a:buClr>
                <a:schemeClr val="dk1"/>
              </a:buClr>
              <a:buSzPts val="1100"/>
              <a:buFont typeface="Arial"/>
              <a:buNone/>
            </a:pPr>
            <a:r>
              <a:rPr lang="en" sz="700">
                <a:latin typeface="Georgia"/>
                <a:ea typeface="Georgia"/>
                <a:cs typeface="Georgia"/>
                <a:sym typeface="Georgia"/>
              </a:rPr>
              <a:t>Draw what the garden plot might look like and write the measurements on each side.</a:t>
            </a:r>
            <a:endParaRPr sz="700">
              <a:latin typeface="Georgia"/>
              <a:ea typeface="Georgia"/>
              <a:cs typeface="Georgia"/>
              <a:sym typeface="Georgia"/>
            </a:endParaRPr>
          </a:p>
        </p:txBody>
      </p:sp>
      <p:sp>
        <p:nvSpPr>
          <p:cNvPr id="118" name="Google Shape;118;p21"/>
          <p:cNvSpPr txBox="1"/>
          <p:nvPr/>
        </p:nvSpPr>
        <p:spPr>
          <a:xfrm>
            <a:off x="3700500" y="3603200"/>
            <a:ext cx="1743000" cy="708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0"/>
              </a:spcAft>
              <a:buNone/>
            </a:pPr>
            <a:r>
              <a:rPr b="1" lang="en" sz="800">
                <a:latin typeface="Georgia"/>
                <a:ea typeface="Georgia"/>
                <a:cs typeface="Georgia"/>
                <a:sym typeface="Georgia"/>
              </a:rPr>
              <a:t>Mathletics</a:t>
            </a:r>
            <a:endParaRPr b="1" sz="800">
              <a:latin typeface="Georgia"/>
              <a:ea typeface="Georgia"/>
              <a:cs typeface="Georgia"/>
              <a:sym typeface="Georgia"/>
            </a:endParaRPr>
          </a:p>
          <a:p>
            <a:pPr indent="0" lvl="0" marL="0" rtl="0" algn="ctr">
              <a:lnSpc>
                <a:spcPct val="100000"/>
              </a:lnSpc>
              <a:spcBef>
                <a:spcPts val="1200"/>
              </a:spcBef>
              <a:spcAft>
                <a:spcPts val="1200"/>
              </a:spcAft>
              <a:buNone/>
            </a:pPr>
            <a:r>
              <a:rPr lang="en" sz="800">
                <a:latin typeface="Georgia"/>
                <a:ea typeface="Georgia"/>
                <a:cs typeface="Georgia"/>
                <a:sym typeface="Georgia"/>
              </a:rPr>
              <a:t>Log into Mathletics and complete the tasks set.</a:t>
            </a:r>
            <a:endParaRPr sz="800">
              <a:latin typeface="Georgia"/>
              <a:ea typeface="Georgia"/>
              <a:cs typeface="Georgia"/>
              <a:sym typeface="Georgia"/>
            </a:endParaRPr>
          </a:p>
        </p:txBody>
      </p:sp>
      <p:sp>
        <p:nvSpPr>
          <p:cNvPr id="119" name="Google Shape;119;p21"/>
          <p:cNvSpPr txBox="1"/>
          <p:nvPr/>
        </p:nvSpPr>
        <p:spPr>
          <a:xfrm>
            <a:off x="5742125" y="3603200"/>
            <a:ext cx="1743000" cy="708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0"/>
              </a:spcAft>
              <a:buNone/>
            </a:pPr>
            <a:r>
              <a:rPr b="1" lang="en" sz="800">
                <a:latin typeface="Georgia"/>
                <a:ea typeface="Georgia"/>
                <a:cs typeface="Georgia"/>
                <a:sym typeface="Georgia"/>
              </a:rPr>
              <a:t>Hit the button</a:t>
            </a:r>
            <a:endParaRPr b="1" sz="800">
              <a:latin typeface="Georgia"/>
              <a:ea typeface="Georgia"/>
              <a:cs typeface="Georgia"/>
              <a:sym typeface="Georgia"/>
            </a:endParaRPr>
          </a:p>
          <a:p>
            <a:pPr indent="0" lvl="0" marL="0" rtl="0" algn="ctr">
              <a:lnSpc>
                <a:spcPct val="100000"/>
              </a:lnSpc>
              <a:spcBef>
                <a:spcPts val="1200"/>
              </a:spcBef>
              <a:spcAft>
                <a:spcPts val="0"/>
              </a:spcAft>
              <a:buNone/>
            </a:pPr>
            <a:r>
              <a:rPr lang="en" sz="800">
                <a:latin typeface="Georgia"/>
                <a:ea typeface="Georgia"/>
                <a:cs typeface="Georgia"/>
                <a:sym typeface="Georgia"/>
              </a:rPr>
              <a:t>Practice your basic facts while playing this game!</a:t>
            </a:r>
            <a:endParaRPr sz="800">
              <a:latin typeface="Georgia"/>
              <a:ea typeface="Georgia"/>
              <a:cs typeface="Georgia"/>
              <a:sym typeface="Georgia"/>
            </a:endParaRPr>
          </a:p>
        </p:txBody>
      </p:sp>
      <p:pic>
        <p:nvPicPr>
          <p:cNvPr id="120" name="Google Shape;120;p21">
            <a:hlinkClick r:id="rId4"/>
          </p:cNvPr>
          <p:cNvPicPr preferRelativeResize="0"/>
          <p:nvPr/>
        </p:nvPicPr>
        <p:blipFill>
          <a:blip r:embed="rId5">
            <a:alphaModFix/>
          </a:blip>
          <a:stretch>
            <a:fillRect/>
          </a:stretch>
        </p:blipFill>
        <p:spPr>
          <a:xfrm>
            <a:off x="6213899" y="4310925"/>
            <a:ext cx="799400" cy="525100"/>
          </a:xfrm>
          <a:prstGeom prst="rect">
            <a:avLst/>
          </a:prstGeom>
          <a:noFill/>
          <a:ln>
            <a:noFill/>
          </a:ln>
        </p:spPr>
      </p:pic>
      <p:sp>
        <p:nvSpPr>
          <p:cNvPr id="121" name="Google Shape;121;p21"/>
          <p:cNvSpPr txBox="1"/>
          <p:nvPr/>
        </p:nvSpPr>
        <p:spPr>
          <a:xfrm>
            <a:off x="1762125" y="3603200"/>
            <a:ext cx="1743000" cy="708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0"/>
              </a:spcAft>
              <a:buNone/>
            </a:pPr>
            <a:r>
              <a:rPr b="1" lang="en" sz="800">
                <a:latin typeface="Georgia"/>
                <a:ea typeface="Georgia"/>
                <a:cs typeface="Georgia"/>
                <a:sym typeface="Georgia"/>
              </a:rPr>
              <a:t>Place Value Basketball</a:t>
            </a:r>
            <a:endParaRPr b="1" sz="800">
              <a:latin typeface="Georgia"/>
              <a:ea typeface="Georgia"/>
              <a:cs typeface="Georgia"/>
              <a:sym typeface="Georgia"/>
            </a:endParaRPr>
          </a:p>
          <a:p>
            <a:pPr indent="0" lvl="0" marL="0" rtl="0" algn="ctr">
              <a:lnSpc>
                <a:spcPct val="100000"/>
              </a:lnSpc>
              <a:spcBef>
                <a:spcPts val="1200"/>
              </a:spcBef>
              <a:spcAft>
                <a:spcPts val="1200"/>
              </a:spcAft>
              <a:buNone/>
            </a:pPr>
            <a:r>
              <a:rPr lang="en" sz="800">
                <a:latin typeface="Georgia"/>
                <a:ea typeface="Georgia"/>
                <a:cs typeface="Georgia"/>
                <a:sym typeface="Georgia"/>
              </a:rPr>
              <a:t>Test your place value knowledge by playing Place Value Basketball.</a:t>
            </a:r>
            <a:endParaRPr sz="800">
              <a:latin typeface="Georgia"/>
              <a:ea typeface="Georgia"/>
              <a:cs typeface="Georgia"/>
              <a:sym typeface="Georgia"/>
            </a:endParaRPr>
          </a:p>
        </p:txBody>
      </p:sp>
      <p:pic>
        <p:nvPicPr>
          <p:cNvPr id="122" name="Google Shape;122;p21">
            <a:hlinkClick r:id="rId6"/>
          </p:cNvPr>
          <p:cNvPicPr preferRelativeResize="0"/>
          <p:nvPr/>
        </p:nvPicPr>
        <p:blipFill>
          <a:blip r:embed="rId7">
            <a:alphaModFix/>
          </a:blip>
          <a:stretch>
            <a:fillRect/>
          </a:stretch>
        </p:blipFill>
        <p:spPr>
          <a:xfrm>
            <a:off x="2180225" y="4311200"/>
            <a:ext cx="799401" cy="524554"/>
          </a:xfrm>
          <a:prstGeom prst="rect">
            <a:avLst/>
          </a:prstGeom>
          <a:noFill/>
          <a:ln>
            <a:noFill/>
          </a:ln>
        </p:spPr>
      </p:pic>
      <p:pic>
        <p:nvPicPr>
          <p:cNvPr id="123" name="Google Shape;123;p21">
            <a:hlinkClick r:id="rId8"/>
          </p:cNvPr>
          <p:cNvPicPr preferRelativeResize="0"/>
          <p:nvPr/>
        </p:nvPicPr>
        <p:blipFill rotWithShape="1">
          <a:blip r:embed="rId9">
            <a:alphaModFix/>
          </a:blip>
          <a:srcRect b="30761" l="3553" r="3423" t="31442"/>
          <a:stretch/>
        </p:blipFill>
        <p:spPr>
          <a:xfrm>
            <a:off x="4055611" y="4353588"/>
            <a:ext cx="1082324" cy="439775"/>
          </a:xfrm>
          <a:prstGeom prst="rect">
            <a:avLst/>
          </a:prstGeom>
          <a:noFill/>
          <a:ln>
            <a:noFill/>
          </a:ln>
        </p:spPr>
      </p:pic>
      <p:pic>
        <p:nvPicPr>
          <p:cNvPr id="124" name="Google Shape;124;p21">
            <a:hlinkClick r:id="rId10"/>
          </p:cNvPr>
          <p:cNvPicPr preferRelativeResize="0"/>
          <p:nvPr/>
        </p:nvPicPr>
        <p:blipFill>
          <a:blip r:embed="rId11">
            <a:alphaModFix/>
          </a:blip>
          <a:stretch>
            <a:fillRect/>
          </a:stretch>
        </p:blipFill>
        <p:spPr>
          <a:xfrm>
            <a:off x="5437563" y="2549675"/>
            <a:ext cx="983825" cy="236844"/>
          </a:xfrm>
          <a:prstGeom prst="rect">
            <a:avLst/>
          </a:prstGeom>
          <a:noFill/>
          <a:ln>
            <a:noFill/>
          </a:ln>
        </p:spPr>
      </p:pic>
      <p:pic>
        <p:nvPicPr>
          <p:cNvPr id="125" name="Google Shape;125;p21"/>
          <p:cNvPicPr preferRelativeResize="0"/>
          <p:nvPr/>
        </p:nvPicPr>
        <p:blipFill rotWithShape="1">
          <a:blip r:embed="rId12">
            <a:alphaModFix/>
          </a:blip>
          <a:srcRect b="0" l="0" r="0" t="0"/>
          <a:stretch/>
        </p:blipFill>
        <p:spPr>
          <a:xfrm>
            <a:off x="7357975" y="2786525"/>
            <a:ext cx="1078300" cy="231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