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Lst>
  <p:sldSz cy="5143500" cx="9144000"/>
  <p:notesSz cx="6858000" cy="9144000"/>
  <p:embeddedFontLst>
    <p:embeddedFont>
      <p:font typeface="Raleway"/>
      <p:regular r:id="rId33"/>
      <p:bold r:id="rId34"/>
      <p:italic r:id="rId35"/>
      <p:boldItalic r:id="rId36"/>
    </p:embeddedFont>
    <p:embeddedFont>
      <p:font typeface="Happy Monkey"/>
      <p:regular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DD34FE2-162F-4083-ADB9-41E738241657}">
  <a:tblStyle styleId="{1DD34FE2-162F-4083-ADB9-41E738241657}"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Raleway-regular.fntdata"/><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Raleway-italic.fntdata"/><Relationship Id="rId12" Type="http://schemas.openxmlformats.org/officeDocument/2006/relationships/slide" Target="slides/slide6.xml"/><Relationship Id="rId34" Type="http://schemas.openxmlformats.org/officeDocument/2006/relationships/font" Target="fonts/Raleway-bold.fntdata"/><Relationship Id="rId15" Type="http://schemas.openxmlformats.org/officeDocument/2006/relationships/slide" Target="slides/slide9.xml"/><Relationship Id="rId37" Type="http://schemas.openxmlformats.org/officeDocument/2006/relationships/font" Target="fonts/HappyMonkey-regular.fntdata"/><Relationship Id="rId14" Type="http://schemas.openxmlformats.org/officeDocument/2006/relationships/slide" Target="slides/slide8.xml"/><Relationship Id="rId36" Type="http://schemas.openxmlformats.org/officeDocument/2006/relationships/font" Target="fonts/Raleway-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117b2593068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117b2593068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1d9cc5eeb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11d9cc5eeb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11d9fafa1fd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11d9fafa1fd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117b2593068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117b2593068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11d9cc5eeb0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11d9cc5eeb0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11e95e4918f_0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11e95e4918f_0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11e95e4918f_0_3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11e95e4918f_0_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11e95e4918f_0_4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11e95e4918f_0_4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1e95e4918f_0_3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11e95e4918f_0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11d9fafa1fd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11d9fafa1fd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11e95e4918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11e95e4918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1e95e4918f_0_4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11e95e4918f_0_4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11d9fafa1fd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11d9fafa1fd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1199b24f7cc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1199b24f7cc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11d9fafa1fd_0_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11d9fafa1fd_0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117b2593068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117b2593068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11d9fafa1fd_0_4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11d9fafa1fd_0_4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1d9cc5eeb0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11d9cc5eeb0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11d9fafa1fd_0_4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11d9fafa1fd_0_4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11d9cc5eeb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11d9cc5eeb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11e95e4918f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11e95e4918f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11e95e4918f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11e95e4918f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11d9fafa1f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11d9fafa1f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11d9fafa1fd_0_3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11d9fafa1fd_0_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11d9fafa1fd_0_3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11d9fafa1fd_0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www.rhymezone.com/" TargetMode="External"/><Relationship Id="rId4" Type="http://schemas.openxmlformats.org/officeDocument/2006/relationships/hyperlink" Target="https://www.thesaurus.com/" TargetMode="External"/><Relationship Id="rId5" Type="http://schemas.openxmlformats.org/officeDocument/2006/relationships/image" Target="../media/image26.png"/><Relationship Id="rId6"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5.png"/><Relationship Id="rId4" Type="http://schemas.openxmlformats.org/officeDocument/2006/relationships/image" Target="../media/image28.png"/><Relationship Id="rId5"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4.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17.png"/><Relationship Id="rId13" Type="http://schemas.openxmlformats.org/officeDocument/2006/relationships/image" Target="../media/image21.jpg"/><Relationship Id="rId12" Type="http://schemas.openxmlformats.org/officeDocument/2006/relationships/image" Target="../media/image12.jpg"/><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storylineonline.net/" TargetMode="External"/><Relationship Id="rId4" Type="http://schemas.openxmlformats.org/officeDocument/2006/relationships/hyperlink" Target="https://www.mathletics.com/nz/" TargetMode="External"/><Relationship Id="rId9" Type="http://schemas.openxmlformats.org/officeDocument/2006/relationships/image" Target="../media/image5.png"/><Relationship Id="rId5" Type="http://schemas.openxmlformats.org/officeDocument/2006/relationships/hyperlink" Target="https://storylineonline.net/" TargetMode="External"/><Relationship Id="rId6" Type="http://schemas.openxmlformats.org/officeDocument/2006/relationships/hyperlink" Target="https://www.stepsweb.com/" TargetMode="External"/><Relationship Id="rId7" Type="http://schemas.openxmlformats.org/officeDocument/2006/relationships/image" Target="../media/image11.png"/><Relationship Id="rId8"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5.png"/><Relationship Id="rId4" Type="http://schemas.openxmlformats.org/officeDocument/2006/relationships/image" Target="../media/image40.png"/><Relationship Id="rId5"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8.jpg"/><Relationship Id="rId4" Type="http://schemas.openxmlformats.org/officeDocument/2006/relationships/hyperlink" Target="https://youtu.be/jLgSXryMxwM" TargetMode="External"/><Relationship Id="rId5" Type="http://schemas.openxmlformats.org/officeDocument/2006/relationships/hyperlink" Target="https://youtu.be/G8clvSekn5s"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s://www.storyboardthat.com/storyboard-creator" TargetMode="External"/><Relationship Id="rId4" Type="http://schemas.openxmlformats.org/officeDocument/2006/relationships/hyperlink" Target="https://lightbot.com/flash.html" TargetMode="External"/><Relationship Id="rId5"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s://code.org/hourofcode/overview" TargetMode="External"/><Relationship Id="rId4" Type="http://schemas.openxmlformats.org/officeDocument/2006/relationships/hyperlink" Target="https://im-a-puzzle.com/#/menu?targetName=Share" TargetMode="External"/><Relationship Id="rId5" Type="http://schemas.openxmlformats.org/officeDocument/2006/relationships/hyperlink" Target="https://www.doppelme.com/"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1" Type="http://schemas.openxmlformats.org/officeDocument/2006/relationships/image" Target="../media/image7.png"/><Relationship Id="rId10" Type="http://schemas.openxmlformats.org/officeDocument/2006/relationships/image" Target="../media/image2.png"/><Relationship Id="rId13" Type="http://schemas.openxmlformats.org/officeDocument/2006/relationships/image" Target="../media/image3.png"/><Relationship Id="rId12" Type="http://schemas.openxmlformats.org/officeDocument/2006/relationships/image" Target="../media/image8.png"/><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25.png"/><Relationship Id="rId1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16.png"/><Relationship Id="rId7" Type="http://schemas.openxmlformats.org/officeDocument/2006/relationships/image" Target="../media/image10.png"/><Relationship Id="rId8"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www.google.com/search?source=univ&amp;tbm=isch&amp;q=bill+hammond+bird+art&amp;sa=X&amp;ved=2ahUKEwimwoja76zpAhXdwTgGHRH6ARIQsAR6BAgKEAE&amp;biw=1037&amp;bih=610" TargetMode="External"/><Relationship Id="rId4" Type="http://schemas.openxmlformats.org/officeDocument/2006/relationships/hyperlink" Target="https://www.google.com/search?q=Don+binney+bird+art&amp;source=lnms&amp;tbm=isch&amp;sa=X&amp;ved=2ahUKEwjw3_ft76zpAhW6yjgGHZ4nAAQQ_AUoAXoECA8QAw&amp;biw=1037&amp;bih=610" TargetMode="External"/><Relationship Id="rId5" Type="http://schemas.openxmlformats.org/officeDocument/2006/relationships/image" Target="../media/image23.png"/><Relationship Id="rId6" Type="http://schemas.openxmlformats.org/officeDocument/2006/relationships/image" Target="../media/image2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s://storylineonline.net/books/clark-the-shark/" TargetMode="External"/><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storylineonline.net/" TargetMode="External"/><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www.worldofdavidwalliams.com/activities/" TargetMode="External"/><Relationship Id="rId4" Type="http://schemas.openxmlformats.org/officeDocument/2006/relationships/hyperlink" Target="https://www.worldofdavidwalliams.com/activities/" TargetMode="External"/><Relationship Id="rId9" Type="http://schemas.openxmlformats.org/officeDocument/2006/relationships/image" Target="../media/image24.png"/><Relationship Id="rId5" Type="http://schemas.openxmlformats.org/officeDocument/2006/relationships/image" Target="../media/image42.png"/><Relationship Id="rId6" Type="http://schemas.openxmlformats.org/officeDocument/2006/relationships/image" Target="../media/image32.png"/><Relationship Id="rId7" Type="http://schemas.openxmlformats.org/officeDocument/2006/relationships/image" Target="../media/image22.png"/><Relationship Id="rId8"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www.youtube.com/watch?v=MeGldI_-Ko8" TargetMode="Externa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www.youtube.com/watch?v=0wRdFr1t7iI" TargetMode="Externa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latin typeface="Happy Monkey"/>
                <a:ea typeface="Happy Monkey"/>
                <a:cs typeface="Happy Monkey"/>
                <a:sym typeface="Happy Monkey"/>
              </a:rPr>
              <a:t>Christchurch East School</a:t>
            </a:r>
            <a:endParaRPr>
              <a:latin typeface="Happy Monkey"/>
              <a:ea typeface="Happy Monkey"/>
              <a:cs typeface="Happy Monkey"/>
              <a:sym typeface="Happy Monkey"/>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fontScale="85000"/>
          </a:bodyPr>
          <a:lstStyle/>
          <a:p>
            <a:pPr indent="0" lvl="0" marL="0" rtl="0" algn="ctr">
              <a:spcBef>
                <a:spcPts val="0"/>
              </a:spcBef>
              <a:spcAft>
                <a:spcPts val="0"/>
              </a:spcAft>
              <a:buNone/>
            </a:pPr>
            <a:r>
              <a:rPr lang="en">
                <a:latin typeface="Happy Monkey"/>
                <a:ea typeface="Happy Monkey"/>
                <a:cs typeface="Happy Monkey"/>
                <a:sym typeface="Happy Monkey"/>
              </a:rPr>
              <a:t>Team Harakeke 2022 Distance Learning Slide Deck 2</a:t>
            </a:r>
            <a:endParaRPr>
              <a:latin typeface="Happy Monkey"/>
              <a:ea typeface="Happy Monkey"/>
              <a:cs typeface="Happy Monkey"/>
              <a:sym typeface="Happy Monkey"/>
            </a:endParaRPr>
          </a:p>
        </p:txBody>
      </p:sp>
      <p:pic>
        <p:nvPicPr>
          <p:cNvPr id="56" name="Google Shape;56;p13"/>
          <p:cNvPicPr preferRelativeResize="0"/>
          <p:nvPr/>
        </p:nvPicPr>
        <p:blipFill rotWithShape="1">
          <a:blip r:embed="rId3">
            <a:alphaModFix/>
          </a:blip>
          <a:srcRect b="0" l="1719" r="0" t="8408"/>
          <a:stretch/>
        </p:blipFill>
        <p:spPr>
          <a:xfrm>
            <a:off x="1304925" y="3663675"/>
            <a:ext cx="6534150" cy="9334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latin typeface="Happy Monkey"/>
                <a:ea typeface="Happy Monkey"/>
                <a:cs typeface="Happy Monkey"/>
                <a:sym typeface="Happy Monkey"/>
              </a:rPr>
              <a:t>Writing</a:t>
            </a:r>
            <a:endParaRPr b="1">
              <a:latin typeface="Happy Monkey"/>
              <a:ea typeface="Happy Monkey"/>
              <a:cs typeface="Happy Monkey"/>
              <a:sym typeface="Happy Monkey"/>
            </a:endParaRPr>
          </a:p>
        </p:txBody>
      </p:sp>
      <p:sp>
        <p:nvSpPr>
          <p:cNvPr id="147" name="Google Shape;147;p22"/>
          <p:cNvSpPr txBox="1"/>
          <p:nvPr/>
        </p:nvSpPr>
        <p:spPr>
          <a:xfrm>
            <a:off x="685800" y="1017725"/>
            <a:ext cx="7618800" cy="361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Can you start a rhyming dictionary. If you have never seen a rhyming dictionary, it is a book that lists the words that rhyme with end sounds of other words. For example, if you want to find a rhyme for “cat,” you would look up “at” in a </a:t>
            </a:r>
            <a:r>
              <a:rPr lang="en" u="sng">
                <a:solidFill>
                  <a:srgbClr val="1155CC"/>
                </a:solidFill>
                <a:latin typeface="Raleway"/>
                <a:ea typeface="Raleway"/>
                <a:cs typeface="Raleway"/>
                <a:sym typeface="Raleway"/>
                <a:hlinkClick r:id="rId3">
                  <a:extLst>
                    <a:ext uri="{A12FA001-AC4F-418D-AE19-62706E023703}">
                      <ahyp:hlinkClr val="tx"/>
                    </a:ext>
                  </a:extLst>
                </a:hlinkClick>
              </a:rPr>
              <a:t>rhyming dictionary</a:t>
            </a:r>
            <a:r>
              <a:rPr lang="en">
                <a:solidFill>
                  <a:schemeClr val="dk1"/>
                </a:solidFill>
                <a:latin typeface="Raleway"/>
                <a:ea typeface="Raleway"/>
                <a:cs typeface="Raleway"/>
                <a:sym typeface="Raleway"/>
              </a:rPr>
              <a:t>, because “at” is the ending sound of the word “cat.” The rhyming dictionary would give you a list of words, including “at,” “bat,” “cat”, “fat,” and so on.</a:t>
            </a:r>
            <a:endParaRPr>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t/>
            </a:r>
            <a:endParaRPr>
              <a:solidFill>
                <a:schemeClr val="dk1"/>
              </a:solidFill>
              <a:latin typeface="Raleway"/>
              <a:ea typeface="Raleway"/>
              <a:cs typeface="Raleway"/>
              <a:sym typeface="Raleway"/>
            </a:endParaRPr>
          </a:p>
          <a:p>
            <a:pPr indent="0" lvl="0" marL="0" rtl="0" algn="l">
              <a:spcBef>
                <a:spcPts val="0"/>
              </a:spcBef>
              <a:spcAft>
                <a:spcPts val="0"/>
              </a:spcAft>
              <a:buNone/>
            </a:pPr>
            <a:r>
              <a:rPr lang="en">
                <a:solidFill>
                  <a:schemeClr val="dk1"/>
                </a:solidFill>
                <a:latin typeface="Raleway"/>
                <a:ea typeface="Raleway"/>
                <a:cs typeface="Raleway"/>
                <a:sym typeface="Raleway"/>
              </a:rPr>
              <a:t>Explore the </a:t>
            </a:r>
            <a:r>
              <a:rPr lang="en" u="sng">
                <a:solidFill>
                  <a:srgbClr val="1155CC"/>
                </a:solidFill>
                <a:latin typeface="Raleway"/>
                <a:ea typeface="Raleway"/>
                <a:cs typeface="Raleway"/>
                <a:sym typeface="Raleway"/>
                <a:hlinkClick r:id="rId4">
                  <a:extLst>
                    <a:ext uri="{A12FA001-AC4F-418D-AE19-62706E023703}">
                      <ahyp:hlinkClr val="tx"/>
                    </a:ext>
                  </a:extLst>
                </a:hlinkClick>
              </a:rPr>
              <a:t>online thesaurus</a:t>
            </a:r>
            <a:r>
              <a:rPr lang="en">
                <a:solidFill>
                  <a:schemeClr val="dk1"/>
                </a:solidFill>
                <a:latin typeface="Raleway"/>
                <a:ea typeface="Raleway"/>
                <a:cs typeface="Raleway"/>
                <a:sym typeface="Raleway"/>
              </a:rPr>
              <a:t>. A thesaurus is a “dictionary of synonyms and antonyms”, allowing you to easily find words that “mean the same thing” or the opposite of a given word.</a:t>
            </a:r>
            <a:endParaRPr sz="2200"/>
          </a:p>
        </p:txBody>
      </p:sp>
      <p:pic>
        <p:nvPicPr>
          <p:cNvPr id="148" name="Google Shape;148;p22"/>
          <p:cNvPicPr preferRelativeResize="0"/>
          <p:nvPr/>
        </p:nvPicPr>
        <p:blipFill>
          <a:blip r:embed="rId5">
            <a:alphaModFix/>
          </a:blip>
          <a:stretch>
            <a:fillRect/>
          </a:stretch>
        </p:blipFill>
        <p:spPr>
          <a:xfrm>
            <a:off x="198825" y="110745"/>
            <a:ext cx="1116050" cy="1528750"/>
          </a:xfrm>
          <a:prstGeom prst="rect">
            <a:avLst/>
          </a:prstGeom>
          <a:noFill/>
          <a:ln>
            <a:noFill/>
          </a:ln>
        </p:spPr>
      </p:pic>
      <p:pic>
        <p:nvPicPr>
          <p:cNvPr id="149" name="Google Shape;149;p22"/>
          <p:cNvPicPr preferRelativeResize="0"/>
          <p:nvPr/>
        </p:nvPicPr>
        <p:blipFill>
          <a:blip r:embed="rId6">
            <a:alphaModFix/>
          </a:blip>
          <a:stretch>
            <a:fillRect/>
          </a:stretch>
        </p:blipFill>
        <p:spPr>
          <a:xfrm>
            <a:off x="7716250" y="110750"/>
            <a:ext cx="1116050" cy="152875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ct val="39285"/>
              <a:buFont typeface="Arial"/>
              <a:buNone/>
            </a:pPr>
            <a:r>
              <a:rPr b="1" lang="en">
                <a:latin typeface="Happy Monkey"/>
                <a:ea typeface="Happy Monkey"/>
                <a:cs typeface="Happy Monkey"/>
                <a:sym typeface="Happy Monkey"/>
              </a:rPr>
              <a:t>Writing</a:t>
            </a:r>
            <a:endParaRPr/>
          </a:p>
        </p:txBody>
      </p:sp>
      <p:sp>
        <p:nvSpPr>
          <p:cNvPr id="155" name="Google Shape;155;p23"/>
          <p:cNvSpPr txBox="1"/>
          <p:nvPr>
            <p:ph idx="1" type="body"/>
          </p:nvPr>
        </p:nvSpPr>
        <p:spPr>
          <a:xfrm>
            <a:off x="311700" y="1133925"/>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chemeClr val="dk1"/>
                </a:solidFill>
                <a:latin typeface="Raleway"/>
                <a:ea typeface="Raleway"/>
                <a:cs typeface="Raleway"/>
                <a:sym typeface="Raleway"/>
              </a:rPr>
              <a:t>Home Disco - I wonder what you could do to have a Home Disco at your house this week? </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rPr lang="en">
                <a:solidFill>
                  <a:schemeClr val="dk1"/>
                </a:solidFill>
                <a:latin typeface="Raleway"/>
                <a:ea typeface="Raleway"/>
                <a:cs typeface="Raleway"/>
                <a:sym typeface="Raleway"/>
              </a:rPr>
              <a:t>Make an invitation to send to your family member to attend your Home Disco.</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rPr lang="en">
                <a:solidFill>
                  <a:schemeClr val="dk1"/>
                </a:solidFill>
                <a:latin typeface="Raleway"/>
                <a:ea typeface="Raleway"/>
                <a:cs typeface="Raleway"/>
                <a:sym typeface="Raleway"/>
              </a:rPr>
              <a:t>Make a menu of some snacks you want to have at your Home Disco.</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rPr lang="en">
                <a:solidFill>
                  <a:schemeClr val="dk1"/>
                </a:solidFill>
                <a:latin typeface="Raleway"/>
                <a:ea typeface="Raleway"/>
                <a:cs typeface="Raleway"/>
                <a:sym typeface="Raleway"/>
              </a:rPr>
              <a:t>How can you organise your lights for your Home Disco.</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rPr lang="en">
                <a:solidFill>
                  <a:schemeClr val="dk1"/>
                </a:solidFill>
                <a:latin typeface="Raleway"/>
                <a:ea typeface="Raleway"/>
                <a:cs typeface="Raleway"/>
                <a:sym typeface="Raleway"/>
              </a:rPr>
              <a:t>Make a list of what you will need to do and share this with your parents/caregivers. </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None/>
            </a:pPr>
            <a:r>
              <a:rPr lang="en">
                <a:solidFill>
                  <a:schemeClr val="dk1"/>
                </a:solidFill>
                <a:latin typeface="Raleway"/>
                <a:ea typeface="Raleway"/>
                <a:cs typeface="Raleway"/>
                <a:sym typeface="Raleway"/>
              </a:rPr>
              <a:t>Draw a diagram how you will set up a place in your house to run your Home Disco.</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Write a playlist of songs you want to play at your Home Disco. </a:t>
            </a:r>
            <a:endParaRPr>
              <a:solidFill>
                <a:schemeClr val="dk1"/>
              </a:solidFill>
              <a:latin typeface="Raleway"/>
              <a:ea typeface="Raleway"/>
              <a:cs typeface="Raleway"/>
              <a:sym typeface="Raleway"/>
            </a:endParaRPr>
          </a:p>
        </p:txBody>
      </p:sp>
      <p:pic>
        <p:nvPicPr>
          <p:cNvPr id="156" name="Google Shape;156;p23"/>
          <p:cNvPicPr preferRelativeResize="0"/>
          <p:nvPr/>
        </p:nvPicPr>
        <p:blipFill rotWithShape="1">
          <a:blip r:embed="rId3">
            <a:alphaModFix/>
          </a:blip>
          <a:srcRect b="0" l="0" r="0" t="14581"/>
          <a:stretch/>
        </p:blipFill>
        <p:spPr>
          <a:xfrm>
            <a:off x="3503663" y="4045450"/>
            <a:ext cx="2136675" cy="1023175"/>
          </a:xfrm>
          <a:prstGeom prst="rect">
            <a:avLst/>
          </a:prstGeom>
          <a:noFill/>
          <a:ln>
            <a:noFill/>
          </a:ln>
        </p:spPr>
      </p:pic>
      <p:pic>
        <p:nvPicPr>
          <p:cNvPr id="157" name="Google Shape;157;p23"/>
          <p:cNvPicPr preferRelativeResize="0"/>
          <p:nvPr/>
        </p:nvPicPr>
        <p:blipFill>
          <a:blip r:embed="rId4">
            <a:alphaModFix/>
          </a:blip>
          <a:stretch>
            <a:fillRect/>
          </a:stretch>
        </p:blipFill>
        <p:spPr>
          <a:xfrm>
            <a:off x="209575" y="80974"/>
            <a:ext cx="841355" cy="1152475"/>
          </a:xfrm>
          <a:prstGeom prst="rect">
            <a:avLst/>
          </a:prstGeom>
          <a:noFill/>
          <a:ln>
            <a:noFill/>
          </a:ln>
        </p:spPr>
      </p:pic>
      <p:pic>
        <p:nvPicPr>
          <p:cNvPr id="158" name="Google Shape;158;p23"/>
          <p:cNvPicPr preferRelativeResize="0"/>
          <p:nvPr/>
        </p:nvPicPr>
        <p:blipFill>
          <a:blip r:embed="rId5">
            <a:alphaModFix/>
          </a:blip>
          <a:stretch>
            <a:fillRect/>
          </a:stretch>
        </p:blipFill>
        <p:spPr>
          <a:xfrm>
            <a:off x="8166925" y="80978"/>
            <a:ext cx="841350" cy="11524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4"/>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latin typeface="Happy Monkey"/>
                <a:ea typeface="Happy Monkey"/>
                <a:cs typeface="Happy Monkey"/>
                <a:sym typeface="Happy Monkey"/>
              </a:rPr>
              <a:t>Writing</a:t>
            </a:r>
            <a:endParaRPr b="1">
              <a:latin typeface="Happy Monkey"/>
              <a:ea typeface="Happy Monkey"/>
              <a:cs typeface="Happy Monkey"/>
              <a:sym typeface="Happy Monkey"/>
            </a:endParaRPr>
          </a:p>
        </p:txBody>
      </p:sp>
      <p:sp>
        <p:nvSpPr>
          <p:cNvPr id="164" name="Google Shape;164;p24"/>
          <p:cNvSpPr txBox="1"/>
          <p:nvPr/>
        </p:nvSpPr>
        <p:spPr>
          <a:xfrm>
            <a:off x="172100" y="528500"/>
            <a:ext cx="6582000" cy="459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latin typeface="Raleway"/>
                <a:ea typeface="Raleway"/>
                <a:cs typeface="Raleway"/>
                <a:sym typeface="Raleway"/>
              </a:rPr>
              <a:t>Spend 5 minutes looking out your front door. </a:t>
            </a:r>
            <a:endParaRPr sz="1800">
              <a:latin typeface="Raleway"/>
              <a:ea typeface="Raleway"/>
              <a:cs typeface="Raleway"/>
              <a:sym typeface="Raleway"/>
            </a:endParaRPr>
          </a:p>
          <a:p>
            <a:pPr indent="0" lvl="0" marL="0" rtl="0" algn="l">
              <a:spcBef>
                <a:spcPts val="0"/>
              </a:spcBef>
              <a:spcAft>
                <a:spcPts val="0"/>
              </a:spcAft>
              <a:buNone/>
            </a:pPr>
            <a:r>
              <a:rPr lang="en" sz="1800">
                <a:latin typeface="Raleway"/>
                <a:ea typeface="Raleway"/>
                <a:cs typeface="Raleway"/>
                <a:sym typeface="Raleway"/>
              </a:rPr>
              <a:t>Draw a picture of what you can see.</a:t>
            </a:r>
            <a:endParaRPr sz="1800">
              <a:latin typeface="Raleway"/>
              <a:ea typeface="Raleway"/>
              <a:cs typeface="Raleway"/>
              <a:sym typeface="Raleway"/>
            </a:endParaRPr>
          </a:p>
          <a:p>
            <a:pPr indent="0" lvl="0" marL="0" rtl="0" algn="l">
              <a:spcBef>
                <a:spcPts val="0"/>
              </a:spcBef>
              <a:spcAft>
                <a:spcPts val="0"/>
              </a:spcAft>
              <a:buNone/>
            </a:pPr>
            <a:r>
              <a:rPr lang="en" sz="1800">
                <a:latin typeface="Raleway"/>
                <a:ea typeface="Raleway"/>
                <a:cs typeface="Raleway"/>
                <a:sym typeface="Raleway"/>
              </a:rPr>
              <a:t>Label your picture with what you can see. </a:t>
            </a:r>
            <a:endParaRPr sz="1800">
              <a:latin typeface="Raleway"/>
              <a:ea typeface="Raleway"/>
              <a:cs typeface="Raleway"/>
              <a:sym typeface="Raleway"/>
            </a:endParaRPr>
          </a:p>
          <a:p>
            <a:pPr indent="0" lvl="0" marL="0" rtl="0" algn="l">
              <a:spcBef>
                <a:spcPts val="0"/>
              </a:spcBef>
              <a:spcAft>
                <a:spcPts val="0"/>
              </a:spcAft>
              <a:buNone/>
            </a:pPr>
            <a:r>
              <a:t/>
            </a:r>
            <a:endParaRPr sz="1800">
              <a:latin typeface="Raleway"/>
              <a:ea typeface="Raleway"/>
              <a:cs typeface="Raleway"/>
              <a:sym typeface="Raleway"/>
            </a:endParaRPr>
          </a:p>
          <a:p>
            <a:pPr indent="0" lvl="0" marL="0" rtl="0" algn="l">
              <a:spcBef>
                <a:spcPts val="0"/>
              </a:spcBef>
              <a:spcAft>
                <a:spcPts val="0"/>
              </a:spcAft>
              <a:buNone/>
            </a:pPr>
            <a:r>
              <a:rPr lang="en" sz="1800">
                <a:latin typeface="Raleway"/>
                <a:ea typeface="Raleway"/>
                <a:cs typeface="Raleway"/>
                <a:sym typeface="Raleway"/>
              </a:rPr>
              <a:t>Write about what happened in the 5 minutes </a:t>
            </a:r>
            <a:endParaRPr sz="1800">
              <a:latin typeface="Raleway"/>
              <a:ea typeface="Raleway"/>
              <a:cs typeface="Raleway"/>
              <a:sym typeface="Raleway"/>
            </a:endParaRPr>
          </a:p>
          <a:p>
            <a:pPr indent="0" lvl="0" marL="0" rtl="0" algn="l">
              <a:spcBef>
                <a:spcPts val="0"/>
              </a:spcBef>
              <a:spcAft>
                <a:spcPts val="0"/>
              </a:spcAft>
              <a:buNone/>
            </a:pPr>
            <a:r>
              <a:rPr lang="en" sz="1800">
                <a:latin typeface="Raleway"/>
                <a:ea typeface="Raleway"/>
                <a:cs typeface="Raleway"/>
                <a:sym typeface="Raleway"/>
              </a:rPr>
              <a:t>you were looking out your front door.</a:t>
            </a:r>
            <a:endParaRPr sz="1800">
              <a:latin typeface="Raleway"/>
              <a:ea typeface="Raleway"/>
              <a:cs typeface="Raleway"/>
              <a:sym typeface="Raleway"/>
            </a:endParaRPr>
          </a:p>
          <a:p>
            <a:pPr indent="0" lvl="0" marL="0" rtl="0" algn="l">
              <a:spcBef>
                <a:spcPts val="0"/>
              </a:spcBef>
              <a:spcAft>
                <a:spcPts val="0"/>
              </a:spcAft>
              <a:buNone/>
            </a:pPr>
            <a:r>
              <a:t/>
            </a:r>
            <a:endParaRPr sz="1800">
              <a:latin typeface="Raleway"/>
              <a:ea typeface="Raleway"/>
              <a:cs typeface="Raleway"/>
              <a:sym typeface="Raleway"/>
            </a:endParaRPr>
          </a:p>
          <a:p>
            <a:pPr indent="0" lvl="0" marL="0" rtl="0" algn="l">
              <a:spcBef>
                <a:spcPts val="0"/>
              </a:spcBef>
              <a:spcAft>
                <a:spcPts val="0"/>
              </a:spcAft>
              <a:buNone/>
            </a:pPr>
            <a:r>
              <a:rPr lang="en" sz="1800">
                <a:latin typeface="Raleway"/>
                <a:ea typeface="Raleway"/>
                <a:cs typeface="Raleway"/>
                <a:sym typeface="Raleway"/>
              </a:rPr>
              <a:t>Here’s what’s outside Miss Wilson’s front door…</a:t>
            </a:r>
            <a:endParaRPr sz="1800">
              <a:latin typeface="Raleway"/>
              <a:ea typeface="Raleway"/>
              <a:cs typeface="Raleway"/>
              <a:sym typeface="Raleway"/>
            </a:endParaRPr>
          </a:p>
          <a:p>
            <a:pPr indent="0" lvl="0" marL="0" rtl="0" algn="ctr">
              <a:spcBef>
                <a:spcPts val="0"/>
              </a:spcBef>
              <a:spcAft>
                <a:spcPts val="0"/>
              </a:spcAft>
              <a:buNone/>
            </a:pPr>
            <a:r>
              <a:t/>
            </a:r>
            <a:endParaRPr sz="1800">
              <a:latin typeface="Raleway"/>
              <a:ea typeface="Raleway"/>
              <a:cs typeface="Raleway"/>
              <a:sym typeface="Raleway"/>
            </a:endParaRPr>
          </a:p>
          <a:p>
            <a:pPr indent="0" lvl="0" marL="0" rtl="0" algn="ctr">
              <a:spcBef>
                <a:spcPts val="0"/>
              </a:spcBef>
              <a:spcAft>
                <a:spcPts val="0"/>
              </a:spcAft>
              <a:buNone/>
            </a:pPr>
            <a:r>
              <a:rPr lang="en" sz="1800">
                <a:latin typeface="Raleway"/>
                <a:ea typeface="Raleway"/>
                <a:cs typeface="Raleway"/>
                <a:sym typeface="Raleway"/>
              </a:rPr>
              <a:t>OUT MY FRONT DOOR</a:t>
            </a:r>
            <a:endParaRPr sz="1800">
              <a:latin typeface="Raleway"/>
              <a:ea typeface="Raleway"/>
              <a:cs typeface="Raleway"/>
              <a:sym typeface="Raleway"/>
            </a:endParaRPr>
          </a:p>
          <a:p>
            <a:pPr indent="0" lvl="0" marL="0" rtl="0" algn="l">
              <a:spcBef>
                <a:spcPts val="0"/>
              </a:spcBef>
              <a:spcAft>
                <a:spcPts val="0"/>
              </a:spcAft>
              <a:buNone/>
            </a:pPr>
            <a:r>
              <a:rPr lang="en" sz="1800">
                <a:latin typeface="Raleway"/>
                <a:ea typeface="Raleway"/>
                <a:cs typeface="Raleway"/>
                <a:sym typeface="Raleway"/>
              </a:rPr>
              <a:t>Out my front door I can see the soft rain falling on the green lawn. My cat, Penny, hides from the cold, watching the birds dig in the garden for their dinner. The ground starts to shake as the big green bus rumbles down the road on its way to its next destination. </a:t>
            </a:r>
            <a:endParaRPr sz="1800">
              <a:latin typeface="Raleway"/>
              <a:ea typeface="Raleway"/>
              <a:cs typeface="Raleway"/>
              <a:sym typeface="Raleway"/>
            </a:endParaRPr>
          </a:p>
          <a:p>
            <a:pPr indent="0" lvl="0" marL="0" rtl="0" algn="l">
              <a:spcBef>
                <a:spcPts val="0"/>
              </a:spcBef>
              <a:spcAft>
                <a:spcPts val="0"/>
              </a:spcAft>
              <a:buNone/>
            </a:pPr>
            <a:r>
              <a:rPr lang="en" sz="1800">
                <a:latin typeface="Raleway"/>
                <a:ea typeface="Raleway"/>
                <a:cs typeface="Raleway"/>
                <a:sym typeface="Raleway"/>
              </a:rPr>
              <a:t>                 </a:t>
            </a:r>
            <a:endParaRPr sz="2200"/>
          </a:p>
        </p:txBody>
      </p:sp>
      <p:pic>
        <p:nvPicPr>
          <p:cNvPr id="165" name="Google Shape;165;p24"/>
          <p:cNvPicPr preferRelativeResize="0"/>
          <p:nvPr/>
        </p:nvPicPr>
        <p:blipFill>
          <a:blip r:embed="rId3">
            <a:alphaModFix/>
          </a:blip>
          <a:stretch>
            <a:fillRect/>
          </a:stretch>
        </p:blipFill>
        <p:spPr>
          <a:xfrm>
            <a:off x="5331550" y="528500"/>
            <a:ext cx="3724974" cy="26675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latin typeface="Happy Monkey"/>
                <a:ea typeface="Happy Monkey"/>
                <a:cs typeface="Happy Monkey"/>
                <a:sym typeface="Happy Monkey"/>
              </a:rPr>
              <a:t>Maths</a:t>
            </a:r>
            <a:endParaRPr b="1">
              <a:latin typeface="Happy Monkey"/>
              <a:ea typeface="Happy Monkey"/>
              <a:cs typeface="Happy Monkey"/>
              <a:sym typeface="Happy Monkey"/>
            </a:endParaRPr>
          </a:p>
        </p:txBody>
      </p:sp>
      <p:sp>
        <p:nvSpPr>
          <p:cNvPr id="171" name="Google Shape;171;p25"/>
          <p:cNvSpPr txBox="1"/>
          <p:nvPr/>
        </p:nvSpPr>
        <p:spPr>
          <a:xfrm>
            <a:off x="471500" y="889400"/>
            <a:ext cx="6172200" cy="350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2400">
                <a:solidFill>
                  <a:schemeClr val="dk1"/>
                </a:solidFill>
                <a:latin typeface="Raleway"/>
                <a:ea typeface="Raleway"/>
                <a:cs typeface="Raleway"/>
                <a:sym typeface="Raleway"/>
              </a:rPr>
              <a:t>Snowflake Geometry</a:t>
            </a:r>
            <a:r>
              <a:rPr b="1" lang="en" sz="2400">
                <a:solidFill>
                  <a:schemeClr val="dk1"/>
                </a:solidFill>
                <a:latin typeface="Raleway"/>
                <a:ea typeface="Raleway"/>
                <a:cs typeface="Raleway"/>
                <a:sym typeface="Raleway"/>
              </a:rPr>
              <a:t> </a:t>
            </a:r>
            <a:r>
              <a:rPr lang="en" sz="2400">
                <a:solidFill>
                  <a:schemeClr val="dk1"/>
                </a:solidFill>
                <a:latin typeface="Raleway"/>
                <a:ea typeface="Raleway"/>
                <a:cs typeface="Raleway"/>
                <a:sym typeface="Raleway"/>
              </a:rPr>
              <a:t>- Using plain paper cut different 2D shapes such as: circles, triangles, rectangles, rhombus... The list goes on! </a:t>
            </a:r>
            <a:endParaRPr sz="2400">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t/>
            </a:r>
            <a:endParaRPr sz="2400">
              <a:solidFill>
                <a:schemeClr val="dk1"/>
              </a:solidFill>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rPr lang="en" sz="2400">
                <a:solidFill>
                  <a:schemeClr val="dk1"/>
                </a:solidFill>
                <a:latin typeface="Raleway"/>
                <a:ea typeface="Raleway"/>
                <a:cs typeface="Raleway"/>
                <a:sym typeface="Raleway"/>
              </a:rPr>
              <a:t>Use your cut out shapes to create a beautiful snowflake! Write a description of what shapes you used to make your snowflake!</a:t>
            </a:r>
            <a:endParaRPr sz="2400">
              <a:latin typeface="Raleway"/>
              <a:ea typeface="Raleway"/>
              <a:cs typeface="Raleway"/>
              <a:sym typeface="Raleway"/>
            </a:endParaRPr>
          </a:p>
        </p:txBody>
      </p:sp>
      <p:pic>
        <p:nvPicPr>
          <p:cNvPr id="172" name="Google Shape;172;p25"/>
          <p:cNvPicPr preferRelativeResize="0"/>
          <p:nvPr/>
        </p:nvPicPr>
        <p:blipFill>
          <a:blip r:embed="rId3">
            <a:alphaModFix/>
          </a:blip>
          <a:stretch>
            <a:fillRect/>
          </a:stretch>
        </p:blipFill>
        <p:spPr>
          <a:xfrm>
            <a:off x="6955875" y="530725"/>
            <a:ext cx="1876425" cy="1888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ct val="39285"/>
              <a:buFont typeface="Arial"/>
              <a:buNone/>
            </a:pPr>
            <a:r>
              <a:rPr b="1" lang="en">
                <a:latin typeface="Raleway"/>
                <a:ea typeface="Raleway"/>
                <a:cs typeface="Raleway"/>
                <a:sym typeface="Raleway"/>
              </a:rPr>
              <a:t>Maths</a:t>
            </a:r>
            <a:endParaRPr>
              <a:latin typeface="Raleway"/>
              <a:ea typeface="Raleway"/>
              <a:cs typeface="Raleway"/>
              <a:sym typeface="Raleway"/>
            </a:endParaRPr>
          </a:p>
        </p:txBody>
      </p:sp>
      <p:sp>
        <p:nvSpPr>
          <p:cNvPr id="178" name="Google Shape;178;p26"/>
          <p:cNvSpPr txBox="1"/>
          <p:nvPr/>
        </p:nvSpPr>
        <p:spPr>
          <a:xfrm>
            <a:off x="417500" y="896500"/>
            <a:ext cx="5719500" cy="363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latin typeface="Raleway"/>
                <a:ea typeface="Raleway"/>
                <a:cs typeface="Raleway"/>
                <a:sym typeface="Raleway"/>
              </a:rPr>
              <a:t>Fraction Art </a:t>
            </a:r>
            <a:r>
              <a:rPr lang="en" sz="1800">
                <a:latin typeface="Raleway"/>
                <a:ea typeface="Raleway"/>
                <a:cs typeface="Raleway"/>
                <a:sym typeface="Raleway"/>
              </a:rPr>
              <a:t>- Using some pieces of coloured paper cut up squares, rectangles, triangle, circles, anything that can be split into fractions, even pieces. Cut a range of fractions out of the shapes and then arrange them into a piece of collage art</a:t>
            </a:r>
            <a:endParaRPr sz="1800">
              <a:latin typeface="Raleway"/>
              <a:ea typeface="Raleway"/>
              <a:cs typeface="Raleway"/>
              <a:sym typeface="Raleway"/>
            </a:endParaRPr>
          </a:p>
          <a:p>
            <a:pPr indent="0" lvl="0" marL="0" rtl="0" algn="l">
              <a:spcBef>
                <a:spcPts val="0"/>
              </a:spcBef>
              <a:spcAft>
                <a:spcPts val="0"/>
              </a:spcAft>
              <a:buNone/>
            </a:pPr>
            <a:r>
              <a:t/>
            </a:r>
            <a:endParaRPr sz="1800">
              <a:latin typeface="Raleway"/>
              <a:ea typeface="Raleway"/>
              <a:cs typeface="Raleway"/>
              <a:sym typeface="Raleway"/>
            </a:endParaRPr>
          </a:p>
          <a:p>
            <a:pPr indent="0" lvl="0" marL="0" rtl="0" algn="l">
              <a:spcBef>
                <a:spcPts val="0"/>
              </a:spcBef>
              <a:spcAft>
                <a:spcPts val="0"/>
              </a:spcAft>
              <a:buNone/>
            </a:pPr>
            <a:r>
              <a:rPr lang="en" sz="1800">
                <a:latin typeface="Raleway"/>
                <a:ea typeface="Raleway"/>
                <a:cs typeface="Raleway"/>
                <a:sym typeface="Raleway"/>
              </a:rPr>
              <a:t>I wonder what art you can make just out of squares? </a:t>
            </a:r>
            <a:endParaRPr sz="1800">
              <a:latin typeface="Raleway"/>
              <a:ea typeface="Raleway"/>
              <a:cs typeface="Raleway"/>
              <a:sym typeface="Raleway"/>
            </a:endParaRPr>
          </a:p>
        </p:txBody>
      </p:sp>
      <p:pic>
        <p:nvPicPr>
          <p:cNvPr id="179" name="Google Shape;179;p26"/>
          <p:cNvPicPr preferRelativeResize="0"/>
          <p:nvPr/>
        </p:nvPicPr>
        <p:blipFill rotWithShape="1">
          <a:blip r:embed="rId3">
            <a:alphaModFix/>
          </a:blip>
          <a:srcRect b="12626" l="12117" r="14622" t="9770"/>
          <a:stretch/>
        </p:blipFill>
        <p:spPr>
          <a:xfrm>
            <a:off x="6137000" y="1585562"/>
            <a:ext cx="2848675" cy="22560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185" name="Google Shape;185;p27"/>
          <p:cNvPicPr preferRelativeResize="0"/>
          <p:nvPr/>
        </p:nvPicPr>
        <p:blipFill rotWithShape="1">
          <a:blip r:embed="rId3">
            <a:alphaModFix/>
          </a:blip>
          <a:srcRect b="15888" l="0" r="0" t="0"/>
          <a:stretch/>
        </p:blipFill>
        <p:spPr>
          <a:xfrm>
            <a:off x="0" y="411848"/>
            <a:ext cx="9144001" cy="4319800"/>
          </a:xfrm>
          <a:prstGeom prst="rect">
            <a:avLst/>
          </a:prstGeom>
          <a:noFill/>
          <a:ln>
            <a:noFill/>
          </a:ln>
        </p:spPr>
      </p:pic>
      <p:sp>
        <p:nvSpPr>
          <p:cNvPr id="186" name="Google Shape;186;p27"/>
          <p:cNvSpPr txBox="1"/>
          <p:nvPr/>
        </p:nvSpPr>
        <p:spPr>
          <a:xfrm>
            <a:off x="3072000" y="0"/>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800">
                <a:solidFill>
                  <a:schemeClr val="dk1"/>
                </a:solidFill>
                <a:latin typeface="Raleway"/>
                <a:ea typeface="Raleway"/>
                <a:cs typeface="Raleway"/>
                <a:sym typeface="Raleway"/>
              </a:rPr>
              <a:t>Problem Solving</a:t>
            </a:r>
            <a:endParaRPr sz="2800">
              <a:solidFill>
                <a:schemeClr val="dk1"/>
              </a:solidFill>
              <a:latin typeface="Raleway"/>
              <a:ea typeface="Raleway"/>
              <a:cs typeface="Raleway"/>
              <a:sym typeface="Raleway"/>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8"/>
          <p:cNvSpPr txBox="1"/>
          <p:nvPr>
            <p:ph type="title"/>
          </p:nvPr>
        </p:nvSpPr>
        <p:spPr>
          <a:xfrm>
            <a:off x="3185025" y="92250"/>
            <a:ext cx="2804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Raleway"/>
                <a:ea typeface="Raleway"/>
                <a:cs typeface="Raleway"/>
                <a:sym typeface="Raleway"/>
              </a:rPr>
              <a:t>Problem Solving</a:t>
            </a:r>
            <a:endParaRPr>
              <a:latin typeface="Raleway"/>
              <a:ea typeface="Raleway"/>
              <a:cs typeface="Raleway"/>
              <a:sym typeface="Raleway"/>
            </a:endParaRPr>
          </a:p>
        </p:txBody>
      </p:sp>
      <p:pic>
        <p:nvPicPr>
          <p:cNvPr id="192" name="Google Shape;192;p28"/>
          <p:cNvPicPr preferRelativeResize="0"/>
          <p:nvPr/>
        </p:nvPicPr>
        <p:blipFill>
          <a:blip r:embed="rId3">
            <a:alphaModFix/>
          </a:blip>
          <a:stretch>
            <a:fillRect/>
          </a:stretch>
        </p:blipFill>
        <p:spPr>
          <a:xfrm>
            <a:off x="159075" y="584900"/>
            <a:ext cx="8856601" cy="42617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9"/>
          <p:cNvSpPr txBox="1"/>
          <p:nvPr>
            <p:ph idx="1" type="body"/>
          </p:nvPr>
        </p:nvSpPr>
        <p:spPr>
          <a:xfrm>
            <a:off x="274550" y="409725"/>
            <a:ext cx="8520600" cy="34164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a:solidFill>
                  <a:schemeClr val="dk1"/>
                </a:solidFill>
                <a:latin typeface="Raleway"/>
                <a:ea typeface="Raleway"/>
                <a:cs typeface="Raleway"/>
                <a:sym typeface="Raleway"/>
              </a:rPr>
              <a:t>Autumn  Art - Draw a tree with that has no leaves on. Colour the background with autumn colours.</a:t>
            </a:r>
            <a:endParaRPr>
              <a:solidFill>
                <a:schemeClr val="dk1"/>
              </a:solidFill>
              <a:latin typeface="Raleway"/>
              <a:ea typeface="Raleway"/>
              <a:cs typeface="Raleway"/>
              <a:sym typeface="Raleway"/>
            </a:endParaRPr>
          </a:p>
        </p:txBody>
      </p:sp>
      <p:pic>
        <p:nvPicPr>
          <p:cNvPr id="198" name="Google Shape;198;p29"/>
          <p:cNvPicPr preferRelativeResize="0"/>
          <p:nvPr/>
        </p:nvPicPr>
        <p:blipFill rotWithShape="1">
          <a:blip r:embed="rId3">
            <a:alphaModFix/>
          </a:blip>
          <a:srcRect b="42286" l="0" r="14037" t="0"/>
          <a:stretch/>
        </p:blipFill>
        <p:spPr>
          <a:xfrm>
            <a:off x="694538" y="1144825"/>
            <a:ext cx="7680625" cy="37479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Raleway"/>
                <a:ea typeface="Raleway"/>
                <a:cs typeface="Raleway"/>
                <a:sym typeface="Raleway"/>
              </a:rPr>
              <a:t>Autumn Art - Use pastels to create this effect.</a:t>
            </a:r>
            <a:endParaRPr>
              <a:latin typeface="Raleway"/>
              <a:ea typeface="Raleway"/>
              <a:cs typeface="Raleway"/>
              <a:sym typeface="Raleway"/>
            </a:endParaRPr>
          </a:p>
        </p:txBody>
      </p:sp>
      <p:pic>
        <p:nvPicPr>
          <p:cNvPr id="204" name="Google Shape;204;p30"/>
          <p:cNvPicPr preferRelativeResize="0"/>
          <p:nvPr/>
        </p:nvPicPr>
        <p:blipFill>
          <a:blip r:embed="rId3">
            <a:alphaModFix/>
          </a:blip>
          <a:stretch>
            <a:fillRect/>
          </a:stretch>
        </p:blipFill>
        <p:spPr>
          <a:xfrm>
            <a:off x="2015149" y="980575"/>
            <a:ext cx="5113700" cy="40329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1"/>
          <p:cNvSpPr txBox="1"/>
          <p:nvPr>
            <p:ph type="title"/>
          </p:nvPr>
        </p:nvSpPr>
        <p:spPr>
          <a:xfrm>
            <a:off x="86025" y="388600"/>
            <a:ext cx="8678400" cy="321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800">
                <a:latin typeface="Raleway"/>
                <a:ea typeface="Raleway"/>
                <a:cs typeface="Raleway"/>
                <a:sym typeface="Raleway"/>
              </a:rPr>
              <a:t>Collect some leaves from your garden or from around your neighborhood.</a:t>
            </a:r>
            <a:endParaRPr sz="1800">
              <a:latin typeface="Raleway"/>
              <a:ea typeface="Raleway"/>
              <a:cs typeface="Raleway"/>
              <a:sym typeface="Raleway"/>
            </a:endParaRPr>
          </a:p>
          <a:p>
            <a:pPr indent="0" lvl="0" marL="0" rtl="0" algn="l">
              <a:spcBef>
                <a:spcPts val="0"/>
              </a:spcBef>
              <a:spcAft>
                <a:spcPts val="0"/>
              </a:spcAft>
              <a:buNone/>
            </a:pPr>
            <a:r>
              <a:rPr lang="en" sz="1800">
                <a:latin typeface="Raleway"/>
                <a:ea typeface="Raleway"/>
                <a:cs typeface="Raleway"/>
                <a:sym typeface="Raleway"/>
              </a:rPr>
              <a:t>Place them under a piece of paper and use a pencil or crayon to rub over them.  </a:t>
            </a:r>
            <a:endParaRPr sz="1800">
              <a:latin typeface="Raleway"/>
              <a:ea typeface="Raleway"/>
              <a:cs typeface="Raleway"/>
              <a:sym typeface="Raleway"/>
            </a:endParaRPr>
          </a:p>
        </p:txBody>
      </p:sp>
      <p:pic>
        <p:nvPicPr>
          <p:cNvPr id="210" name="Google Shape;210;p31"/>
          <p:cNvPicPr preferRelativeResize="0"/>
          <p:nvPr/>
        </p:nvPicPr>
        <p:blipFill>
          <a:blip r:embed="rId3">
            <a:alphaModFix/>
          </a:blip>
          <a:stretch>
            <a:fillRect/>
          </a:stretch>
        </p:blipFill>
        <p:spPr>
          <a:xfrm>
            <a:off x="382750" y="1250975"/>
            <a:ext cx="3212700" cy="3212700"/>
          </a:xfrm>
          <a:prstGeom prst="rect">
            <a:avLst/>
          </a:prstGeom>
          <a:noFill/>
          <a:ln>
            <a:noFill/>
          </a:ln>
        </p:spPr>
      </p:pic>
      <p:pic>
        <p:nvPicPr>
          <p:cNvPr id="211" name="Google Shape;211;p31"/>
          <p:cNvPicPr preferRelativeResize="0"/>
          <p:nvPr/>
        </p:nvPicPr>
        <p:blipFill rotWithShape="1">
          <a:blip r:embed="rId4">
            <a:alphaModFix/>
          </a:blip>
          <a:srcRect b="54337" l="9136" r="1729" t="2335"/>
          <a:stretch/>
        </p:blipFill>
        <p:spPr>
          <a:xfrm>
            <a:off x="4214900" y="1250975"/>
            <a:ext cx="4549525" cy="32519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a:hlinkClick r:id="rId3"/>
          </p:cNvPr>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latin typeface="Happy Monkey"/>
                <a:ea typeface="Happy Monkey"/>
                <a:cs typeface="Happy Monkey"/>
                <a:sym typeface="Happy Monkey"/>
              </a:rPr>
              <a:t>Five Ways to Wellbeing</a:t>
            </a:r>
            <a:endParaRPr b="1">
              <a:latin typeface="Happy Monkey"/>
              <a:ea typeface="Happy Monkey"/>
              <a:cs typeface="Happy Monkey"/>
              <a:sym typeface="Happy Monkey"/>
            </a:endParaRPr>
          </a:p>
        </p:txBody>
      </p:sp>
      <p:graphicFrame>
        <p:nvGraphicFramePr>
          <p:cNvPr id="62" name="Google Shape;62;p14"/>
          <p:cNvGraphicFramePr/>
          <p:nvPr/>
        </p:nvGraphicFramePr>
        <p:xfrm>
          <a:off x="497275" y="1017720"/>
          <a:ext cx="3000000" cy="3000000"/>
        </p:xfrm>
        <a:graphic>
          <a:graphicData uri="http://schemas.openxmlformats.org/drawingml/2006/table">
            <a:tbl>
              <a:tblPr>
                <a:noFill/>
                <a:tableStyleId>{1DD34FE2-162F-4083-ADB9-41E738241657}</a:tableStyleId>
              </a:tblPr>
              <a:tblGrid>
                <a:gridCol w="1600700"/>
                <a:gridCol w="1600700"/>
                <a:gridCol w="1600700"/>
                <a:gridCol w="1640350"/>
                <a:gridCol w="1561050"/>
              </a:tblGrid>
              <a:tr h="390450">
                <a:tc>
                  <a:txBody>
                    <a:bodyPr/>
                    <a:lstStyle/>
                    <a:p>
                      <a:pPr indent="0" lvl="0" marL="0" rtl="0" algn="ctr">
                        <a:spcBef>
                          <a:spcPts val="0"/>
                        </a:spcBef>
                        <a:spcAft>
                          <a:spcPts val="0"/>
                        </a:spcAft>
                        <a:buNone/>
                      </a:pPr>
                      <a:r>
                        <a:rPr b="1" lang="en">
                          <a:latin typeface="Happy Monkey"/>
                          <a:ea typeface="Happy Monkey"/>
                          <a:cs typeface="Happy Monkey"/>
                          <a:sym typeface="Happy Monkey"/>
                        </a:rPr>
                        <a:t>Get Active</a:t>
                      </a:r>
                      <a:endParaRPr b="1">
                        <a:latin typeface="Happy Monkey"/>
                        <a:ea typeface="Happy Monkey"/>
                        <a:cs typeface="Happy Monkey"/>
                        <a:sym typeface="Happy Monkey"/>
                      </a:endParaRPr>
                    </a:p>
                  </a:txBody>
                  <a:tcPr marT="91425" marB="91425" marR="91425" marL="91425"/>
                </a:tc>
                <a:tc>
                  <a:txBody>
                    <a:bodyPr/>
                    <a:lstStyle/>
                    <a:p>
                      <a:pPr indent="0" lvl="0" marL="0" rtl="0" algn="ctr">
                        <a:spcBef>
                          <a:spcPts val="0"/>
                        </a:spcBef>
                        <a:spcAft>
                          <a:spcPts val="0"/>
                        </a:spcAft>
                        <a:buNone/>
                      </a:pPr>
                      <a:r>
                        <a:rPr b="1" lang="en">
                          <a:latin typeface="Happy Monkey"/>
                          <a:ea typeface="Happy Monkey"/>
                          <a:cs typeface="Happy Monkey"/>
                          <a:sym typeface="Happy Monkey"/>
                        </a:rPr>
                        <a:t>Give</a:t>
                      </a:r>
                      <a:endParaRPr b="1">
                        <a:latin typeface="Happy Monkey"/>
                        <a:ea typeface="Happy Monkey"/>
                        <a:cs typeface="Happy Monkey"/>
                        <a:sym typeface="Happy Monkey"/>
                      </a:endParaRPr>
                    </a:p>
                  </a:txBody>
                  <a:tcPr marT="91425" marB="91425" marR="91425" marL="91425"/>
                </a:tc>
                <a:tc>
                  <a:txBody>
                    <a:bodyPr/>
                    <a:lstStyle/>
                    <a:p>
                      <a:pPr indent="0" lvl="0" marL="0" rtl="0" algn="ctr">
                        <a:spcBef>
                          <a:spcPts val="0"/>
                        </a:spcBef>
                        <a:spcAft>
                          <a:spcPts val="0"/>
                        </a:spcAft>
                        <a:buNone/>
                      </a:pPr>
                      <a:r>
                        <a:rPr b="1" lang="en">
                          <a:latin typeface="Happy Monkey"/>
                          <a:ea typeface="Happy Monkey"/>
                          <a:cs typeface="Happy Monkey"/>
                          <a:sym typeface="Happy Monkey"/>
                        </a:rPr>
                        <a:t>Connect</a:t>
                      </a:r>
                      <a:endParaRPr b="1">
                        <a:latin typeface="Happy Monkey"/>
                        <a:ea typeface="Happy Monkey"/>
                        <a:cs typeface="Happy Monkey"/>
                        <a:sym typeface="Happy Monkey"/>
                      </a:endParaRPr>
                    </a:p>
                  </a:txBody>
                  <a:tcPr marT="91425" marB="91425" marR="91425" marL="91425"/>
                </a:tc>
                <a:tc>
                  <a:txBody>
                    <a:bodyPr/>
                    <a:lstStyle/>
                    <a:p>
                      <a:pPr indent="0" lvl="0" marL="0" rtl="0" algn="ctr">
                        <a:spcBef>
                          <a:spcPts val="0"/>
                        </a:spcBef>
                        <a:spcAft>
                          <a:spcPts val="0"/>
                        </a:spcAft>
                        <a:buNone/>
                      </a:pPr>
                      <a:r>
                        <a:rPr b="1" lang="en">
                          <a:latin typeface="Happy Monkey"/>
                          <a:ea typeface="Happy Monkey"/>
                          <a:cs typeface="Happy Monkey"/>
                          <a:sym typeface="Happy Monkey"/>
                        </a:rPr>
                        <a:t>Keep Learning</a:t>
                      </a:r>
                      <a:endParaRPr b="1">
                        <a:latin typeface="Happy Monkey"/>
                        <a:ea typeface="Happy Monkey"/>
                        <a:cs typeface="Happy Monkey"/>
                        <a:sym typeface="Happy Monkey"/>
                      </a:endParaRPr>
                    </a:p>
                  </a:txBody>
                  <a:tcPr marT="91425" marB="91425" marR="91425" marL="91425"/>
                </a:tc>
                <a:tc>
                  <a:txBody>
                    <a:bodyPr/>
                    <a:lstStyle/>
                    <a:p>
                      <a:pPr indent="0" lvl="0" marL="0" rtl="0" algn="ctr">
                        <a:spcBef>
                          <a:spcPts val="0"/>
                        </a:spcBef>
                        <a:spcAft>
                          <a:spcPts val="0"/>
                        </a:spcAft>
                        <a:buNone/>
                      </a:pPr>
                      <a:r>
                        <a:rPr b="1" lang="en">
                          <a:latin typeface="Happy Monkey"/>
                          <a:ea typeface="Happy Monkey"/>
                          <a:cs typeface="Happy Monkey"/>
                          <a:sym typeface="Happy Monkey"/>
                        </a:rPr>
                        <a:t>Take Notice</a:t>
                      </a:r>
                      <a:endParaRPr b="1">
                        <a:latin typeface="Happy Monkey"/>
                        <a:ea typeface="Happy Monkey"/>
                        <a:cs typeface="Happy Monkey"/>
                        <a:sym typeface="Happy Monkey"/>
                      </a:endParaRPr>
                    </a:p>
                  </a:txBody>
                  <a:tcPr marT="91425" marB="91425" marR="91425" marL="91425"/>
                </a:tc>
              </a:tr>
              <a:tr h="3619500">
                <a:tc>
                  <a:txBody>
                    <a:bodyPr/>
                    <a:lstStyle/>
                    <a:p>
                      <a:pPr indent="0" lvl="0" marL="0" rtl="0" algn="l">
                        <a:spcBef>
                          <a:spcPts val="0"/>
                        </a:spcBef>
                        <a:spcAft>
                          <a:spcPts val="0"/>
                        </a:spcAft>
                        <a:buNone/>
                      </a:pPr>
                      <a:r>
                        <a:rPr lang="en" sz="1300">
                          <a:latin typeface="Raleway"/>
                          <a:ea typeface="Raleway"/>
                          <a:cs typeface="Raleway"/>
                          <a:sym typeface="Raleway"/>
                        </a:rPr>
                        <a:t>Bike ride </a:t>
                      </a:r>
                      <a:endParaRPr sz="1300">
                        <a:latin typeface="Raleway"/>
                        <a:ea typeface="Raleway"/>
                        <a:cs typeface="Raleway"/>
                        <a:sym typeface="Raleway"/>
                      </a:endParaRPr>
                    </a:p>
                    <a:p>
                      <a:pPr indent="0" lvl="0" marL="0" rtl="0" algn="l">
                        <a:spcBef>
                          <a:spcPts val="0"/>
                        </a:spcBef>
                        <a:spcAft>
                          <a:spcPts val="0"/>
                        </a:spcAft>
                        <a:buNone/>
                      </a:pPr>
                      <a:r>
                        <a:rPr lang="en" sz="1300">
                          <a:latin typeface="Raleway"/>
                          <a:ea typeface="Raleway"/>
                          <a:cs typeface="Raleway"/>
                          <a:sym typeface="Raleway"/>
                        </a:rPr>
                        <a:t>Scooter ride </a:t>
                      </a:r>
                      <a:endParaRPr sz="1300">
                        <a:latin typeface="Raleway"/>
                        <a:ea typeface="Raleway"/>
                        <a:cs typeface="Raleway"/>
                        <a:sym typeface="Raleway"/>
                      </a:endParaRPr>
                    </a:p>
                    <a:p>
                      <a:pPr indent="0" lvl="0" marL="0" rtl="0" algn="l">
                        <a:spcBef>
                          <a:spcPts val="0"/>
                        </a:spcBef>
                        <a:spcAft>
                          <a:spcPts val="0"/>
                        </a:spcAft>
                        <a:buNone/>
                      </a:pPr>
                      <a:r>
                        <a:t/>
                      </a:r>
                      <a:endParaRPr sz="1300">
                        <a:latin typeface="Raleway"/>
                        <a:ea typeface="Raleway"/>
                        <a:cs typeface="Raleway"/>
                        <a:sym typeface="Raleway"/>
                      </a:endParaRPr>
                    </a:p>
                    <a:p>
                      <a:pPr indent="0" lvl="0" marL="0" rtl="0" algn="l">
                        <a:spcBef>
                          <a:spcPts val="0"/>
                        </a:spcBef>
                        <a:spcAft>
                          <a:spcPts val="0"/>
                        </a:spcAft>
                        <a:buNone/>
                      </a:pPr>
                      <a:r>
                        <a:t/>
                      </a:r>
                      <a:endParaRPr sz="1300">
                        <a:latin typeface="Raleway"/>
                        <a:ea typeface="Raleway"/>
                        <a:cs typeface="Raleway"/>
                        <a:sym typeface="Raleway"/>
                      </a:endParaRPr>
                    </a:p>
                    <a:p>
                      <a:pPr indent="0" lvl="0" marL="0" rtl="0" algn="l">
                        <a:spcBef>
                          <a:spcPts val="0"/>
                        </a:spcBef>
                        <a:spcAft>
                          <a:spcPts val="0"/>
                        </a:spcAft>
                        <a:buNone/>
                      </a:pPr>
                      <a:r>
                        <a:t/>
                      </a:r>
                      <a:endParaRPr sz="1300">
                        <a:latin typeface="Raleway"/>
                        <a:ea typeface="Raleway"/>
                        <a:cs typeface="Raleway"/>
                        <a:sym typeface="Raleway"/>
                      </a:endParaRPr>
                    </a:p>
                    <a:p>
                      <a:pPr indent="0" lvl="0" marL="0" rtl="0" algn="l">
                        <a:spcBef>
                          <a:spcPts val="0"/>
                        </a:spcBef>
                        <a:spcAft>
                          <a:spcPts val="0"/>
                        </a:spcAft>
                        <a:buNone/>
                      </a:pPr>
                      <a:r>
                        <a:t/>
                      </a:r>
                      <a:endParaRPr sz="1700">
                        <a:latin typeface="Raleway"/>
                        <a:ea typeface="Raleway"/>
                        <a:cs typeface="Raleway"/>
                        <a:sym typeface="Raleway"/>
                      </a:endParaRPr>
                    </a:p>
                    <a:p>
                      <a:pPr indent="0" lvl="0" marL="0" rtl="0" algn="l">
                        <a:spcBef>
                          <a:spcPts val="0"/>
                        </a:spcBef>
                        <a:spcAft>
                          <a:spcPts val="0"/>
                        </a:spcAft>
                        <a:buNone/>
                      </a:pPr>
                      <a:r>
                        <a:t/>
                      </a:r>
                      <a:endParaRPr sz="1700">
                        <a:latin typeface="Raleway"/>
                        <a:ea typeface="Raleway"/>
                        <a:cs typeface="Raleway"/>
                        <a:sym typeface="Raleway"/>
                      </a:endParaRPr>
                    </a:p>
                    <a:p>
                      <a:pPr indent="0" lvl="0" marL="0" rtl="0" algn="l">
                        <a:spcBef>
                          <a:spcPts val="0"/>
                        </a:spcBef>
                        <a:spcAft>
                          <a:spcPts val="0"/>
                        </a:spcAft>
                        <a:buNone/>
                      </a:pPr>
                      <a:r>
                        <a:t/>
                      </a:r>
                      <a:endParaRPr sz="1700">
                        <a:latin typeface="Raleway"/>
                        <a:ea typeface="Raleway"/>
                        <a:cs typeface="Raleway"/>
                        <a:sym typeface="Raleway"/>
                      </a:endParaRPr>
                    </a:p>
                    <a:p>
                      <a:pPr indent="0" lvl="0" marL="0" rtl="0" algn="l">
                        <a:spcBef>
                          <a:spcPts val="0"/>
                        </a:spcBef>
                        <a:spcAft>
                          <a:spcPts val="0"/>
                        </a:spcAft>
                        <a:buNone/>
                      </a:pPr>
                      <a:r>
                        <a:t/>
                      </a:r>
                      <a:endParaRPr sz="1700">
                        <a:latin typeface="Raleway"/>
                        <a:ea typeface="Raleway"/>
                        <a:cs typeface="Raleway"/>
                        <a:sym typeface="Raleway"/>
                      </a:endParaRPr>
                    </a:p>
                    <a:p>
                      <a:pPr indent="0" lvl="0" marL="0" rtl="0" algn="l">
                        <a:spcBef>
                          <a:spcPts val="0"/>
                        </a:spcBef>
                        <a:spcAft>
                          <a:spcPts val="0"/>
                        </a:spcAft>
                        <a:buNone/>
                      </a:pPr>
                      <a:r>
                        <a:t/>
                      </a:r>
                      <a:endParaRPr sz="1700">
                        <a:latin typeface="Raleway"/>
                        <a:ea typeface="Raleway"/>
                        <a:cs typeface="Raleway"/>
                        <a:sym typeface="Raleway"/>
                      </a:endParaRPr>
                    </a:p>
                  </a:txBody>
                  <a:tcPr marT="91425" marB="91425" marR="91425" marL="91425"/>
                </a:tc>
                <a:tc>
                  <a:txBody>
                    <a:bodyPr/>
                    <a:lstStyle/>
                    <a:p>
                      <a:pPr indent="0" lvl="0" marL="0" rtl="0" algn="l">
                        <a:spcBef>
                          <a:spcPts val="0"/>
                        </a:spcBef>
                        <a:spcAft>
                          <a:spcPts val="0"/>
                        </a:spcAft>
                        <a:buNone/>
                      </a:pPr>
                      <a:r>
                        <a:rPr lang="en" sz="1300">
                          <a:solidFill>
                            <a:schemeClr val="dk1"/>
                          </a:solidFill>
                          <a:latin typeface="Raleway"/>
                          <a:ea typeface="Raleway"/>
                          <a:cs typeface="Raleway"/>
                          <a:sym typeface="Raleway"/>
                        </a:rPr>
                        <a:t>What can you do to help at home?</a:t>
                      </a:r>
                      <a:endParaRPr sz="1300">
                        <a:solidFill>
                          <a:schemeClr val="dk1"/>
                        </a:solidFill>
                        <a:latin typeface="Raleway"/>
                        <a:ea typeface="Raleway"/>
                        <a:cs typeface="Raleway"/>
                        <a:sym typeface="Raleway"/>
                      </a:endParaRPr>
                    </a:p>
                    <a:p>
                      <a:pPr indent="0" lvl="0" marL="0" rtl="0" algn="l">
                        <a:spcBef>
                          <a:spcPts val="0"/>
                        </a:spcBef>
                        <a:spcAft>
                          <a:spcPts val="0"/>
                        </a:spcAft>
                        <a:buNone/>
                      </a:pPr>
                      <a:r>
                        <a:t/>
                      </a:r>
                      <a:endParaRPr sz="1300">
                        <a:solidFill>
                          <a:schemeClr val="dk1"/>
                        </a:solidFill>
                        <a:latin typeface="Raleway"/>
                        <a:ea typeface="Raleway"/>
                        <a:cs typeface="Raleway"/>
                        <a:sym typeface="Raleway"/>
                      </a:endParaRPr>
                    </a:p>
                    <a:p>
                      <a:pPr indent="0" lvl="0" marL="0" rtl="0" algn="l">
                        <a:spcBef>
                          <a:spcPts val="0"/>
                        </a:spcBef>
                        <a:spcAft>
                          <a:spcPts val="0"/>
                        </a:spcAft>
                        <a:buNone/>
                      </a:pPr>
                      <a:r>
                        <a:t/>
                      </a:r>
                      <a:endParaRPr sz="1300">
                        <a:solidFill>
                          <a:schemeClr val="dk1"/>
                        </a:solidFill>
                        <a:latin typeface="Raleway"/>
                        <a:ea typeface="Raleway"/>
                        <a:cs typeface="Raleway"/>
                        <a:sym typeface="Raleway"/>
                      </a:endParaRPr>
                    </a:p>
                    <a:p>
                      <a:pPr indent="0" lvl="0" marL="0" rtl="0" algn="l">
                        <a:spcBef>
                          <a:spcPts val="0"/>
                        </a:spcBef>
                        <a:spcAft>
                          <a:spcPts val="0"/>
                        </a:spcAft>
                        <a:buNone/>
                      </a:pPr>
                      <a:r>
                        <a:t/>
                      </a:r>
                      <a:endParaRPr sz="1300">
                        <a:solidFill>
                          <a:schemeClr val="dk1"/>
                        </a:solidFill>
                        <a:latin typeface="Raleway"/>
                        <a:ea typeface="Raleway"/>
                        <a:cs typeface="Raleway"/>
                        <a:sym typeface="Raleway"/>
                      </a:endParaRPr>
                    </a:p>
                    <a:p>
                      <a:pPr indent="0" lvl="0" marL="0" rtl="0" algn="l">
                        <a:spcBef>
                          <a:spcPts val="0"/>
                        </a:spcBef>
                        <a:spcAft>
                          <a:spcPts val="0"/>
                        </a:spcAft>
                        <a:buNone/>
                      </a:pPr>
                      <a:r>
                        <a:t/>
                      </a:r>
                      <a:endParaRPr sz="1300">
                        <a:solidFill>
                          <a:schemeClr val="dk1"/>
                        </a:solidFill>
                        <a:latin typeface="Raleway"/>
                        <a:ea typeface="Raleway"/>
                        <a:cs typeface="Raleway"/>
                        <a:sym typeface="Raleway"/>
                      </a:endParaRPr>
                    </a:p>
                    <a:p>
                      <a:pPr indent="0" lvl="0" marL="457200" rtl="0" algn="l">
                        <a:spcBef>
                          <a:spcPts val="0"/>
                        </a:spcBef>
                        <a:spcAft>
                          <a:spcPts val="0"/>
                        </a:spcAft>
                        <a:buNone/>
                      </a:pPr>
                      <a:r>
                        <a:rPr lang="en" sz="1300">
                          <a:solidFill>
                            <a:schemeClr val="dk1"/>
                          </a:solidFill>
                          <a:latin typeface="Raleway"/>
                          <a:ea typeface="Raleway"/>
                          <a:cs typeface="Raleway"/>
                          <a:sym typeface="Raleway"/>
                        </a:rPr>
                        <a:t>.</a:t>
                      </a:r>
                      <a:endParaRPr sz="1700">
                        <a:latin typeface="Raleway"/>
                        <a:ea typeface="Raleway"/>
                        <a:cs typeface="Raleway"/>
                        <a:sym typeface="Raleway"/>
                      </a:endParaRPr>
                    </a:p>
                  </a:txBody>
                  <a:tcPr marT="91425" marB="91425" marR="91425" marL="91425"/>
                </a:tc>
                <a:tc>
                  <a:txBody>
                    <a:bodyPr/>
                    <a:lstStyle/>
                    <a:p>
                      <a:pPr indent="0" lvl="0" marL="0" rtl="0" algn="l">
                        <a:spcBef>
                          <a:spcPts val="0"/>
                        </a:spcBef>
                        <a:spcAft>
                          <a:spcPts val="0"/>
                        </a:spcAft>
                        <a:buNone/>
                      </a:pPr>
                      <a:r>
                        <a:rPr lang="en" sz="1300">
                          <a:latin typeface="Raleway"/>
                          <a:ea typeface="Raleway"/>
                          <a:cs typeface="Raleway"/>
                          <a:sym typeface="Raleway"/>
                        </a:rPr>
                        <a:t>Listen to some music.</a:t>
                      </a:r>
                      <a:endParaRPr sz="1300">
                        <a:latin typeface="Raleway"/>
                        <a:ea typeface="Raleway"/>
                        <a:cs typeface="Raleway"/>
                        <a:sym typeface="Raleway"/>
                      </a:endParaRPr>
                    </a:p>
                    <a:p>
                      <a:pPr indent="0" lvl="0" marL="0" rtl="0" algn="l">
                        <a:spcBef>
                          <a:spcPts val="0"/>
                        </a:spcBef>
                        <a:spcAft>
                          <a:spcPts val="0"/>
                        </a:spcAft>
                        <a:buNone/>
                      </a:pPr>
                      <a:r>
                        <a:t/>
                      </a:r>
                      <a:endParaRPr sz="1300">
                        <a:latin typeface="Raleway"/>
                        <a:ea typeface="Raleway"/>
                        <a:cs typeface="Raleway"/>
                        <a:sym typeface="Raleway"/>
                      </a:endParaRPr>
                    </a:p>
                    <a:p>
                      <a:pPr indent="0" lvl="0" marL="0" rtl="0" algn="l">
                        <a:spcBef>
                          <a:spcPts val="0"/>
                        </a:spcBef>
                        <a:spcAft>
                          <a:spcPts val="0"/>
                        </a:spcAft>
                        <a:buNone/>
                      </a:pPr>
                      <a:r>
                        <a:t/>
                      </a:r>
                      <a:endParaRPr sz="1300">
                        <a:latin typeface="Raleway"/>
                        <a:ea typeface="Raleway"/>
                        <a:cs typeface="Raleway"/>
                        <a:sym typeface="Raleway"/>
                      </a:endParaRPr>
                    </a:p>
                    <a:p>
                      <a:pPr indent="0" lvl="0" marL="0" rtl="0" algn="l">
                        <a:spcBef>
                          <a:spcPts val="0"/>
                        </a:spcBef>
                        <a:spcAft>
                          <a:spcPts val="0"/>
                        </a:spcAft>
                        <a:buNone/>
                      </a:pPr>
                      <a:r>
                        <a:t/>
                      </a:r>
                      <a:endParaRPr sz="1300">
                        <a:latin typeface="Raleway"/>
                        <a:ea typeface="Raleway"/>
                        <a:cs typeface="Raleway"/>
                        <a:sym typeface="Raleway"/>
                      </a:endParaRPr>
                    </a:p>
                    <a:p>
                      <a:pPr indent="0" lvl="0" marL="0" rtl="0" algn="l">
                        <a:spcBef>
                          <a:spcPts val="0"/>
                        </a:spcBef>
                        <a:spcAft>
                          <a:spcPts val="0"/>
                        </a:spcAft>
                        <a:buNone/>
                      </a:pPr>
                      <a:r>
                        <a:t/>
                      </a:r>
                      <a:endParaRPr sz="1300">
                        <a:latin typeface="Raleway"/>
                        <a:ea typeface="Raleway"/>
                        <a:cs typeface="Raleway"/>
                        <a:sym typeface="Raleway"/>
                      </a:endParaRPr>
                    </a:p>
                    <a:p>
                      <a:pPr indent="0" lvl="0" marL="0" rtl="0" algn="l">
                        <a:spcBef>
                          <a:spcPts val="0"/>
                        </a:spcBef>
                        <a:spcAft>
                          <a:spcPts val="0"/>
                        </a:spcAft>
                        <a:buNone/>
                      </a:pPr>
                      <a:r>
                        <a:t/>
                      </a:r>
                      <a:endParaRPr sz="1300">
                        <a:latin typeface="Raleway"/>
                        <a:ea typeface="Raleway"/>
                        <a:cs typeface="Raleway"/>
                        <a:sym typeface="Raleway"/>
                      </a:endParaRPr>
                    </a:p>
                    <a:p>
                      <a:pPr indent="0" lvl="0" marL="0" rtl="0" algn="l">
                        <a:spcBef>
                          <a:spcPts val="0"/>
                        </a:spcBef>
                        <a:spcAft>
                          <a:spcPts val="0"/>
                        </a:spcAft>
                        <a:buNone/>
                      </a:pPr>
                      <a:r>
                        <a:t/>
                      </a:r>
                      <a:endParaRPr sz="1300">
                        <a:latin typeface="Raleway"/>
                        <a:ea typeface="Raleway"/>
                        <a:cs typeface="Raleway"/>
                        <a:sym typeface="Raleway"/>
                      </a:endParaRPr>
                    </a:p>
                    <a:p>
                      <a:pPr indent="0" lvl="0" marL="0" rtl="0" algn="l">
                        <a:spcBef>
                          <a:spcPts val="0"/>
                        </a:spcBef>
                        <a:spcAft>
                          <a:spcPts val="0"/>
                        </a:spcAft>
                        <a:buNone/>
                      </a:pPr>
                      <a:r>
                        <a:t/>
                      </a:r>
                      <a:endParaRPr sz="1300">
                        <a:latin typeface="Raleway"/>
                        <a:ea typeface="Raleway"/>
                        <a:cs typeface="Raleway"/>
                        <a:sym typeface="Raleway"/>
                      </a:endParaRPr>
                    </a:p>
                    <a:p>
                      <a:pPr indent="0" lvl="0" marL="0" rtl="0" algn="l">
                        <a:spcBef>
                          <a:spcPts val="0"/>
                        </a:spcBef>
                        <a:spcAft>
                          <a:spcPts val="0"/>
                        </a:spcAft>
                        <a:buNone/>
                      </a:pPr>
                      <a:r>
                        <a:t/>
                      </a:r>
                      <a:endParaRPr sz="1300">
                        <a:latin typeface="Raleway"/>
                        <a:ea typeface="Raleway"/>
                        <a:cs typeface="Raleway"/>
                        <a:sym typeface="Raleway"/>
                      </a:endParaRPr>
                    </a:p>
                    <a:p>
                      <a:pPr indent="0" lvl="0" marL="0" rtl="0" algn="l">
                        <a:spcBef>
                          <a:spcPts val="0"/>
                        </a:spcBef>
                        <a:spcAft>
                          <a:spcPts val="0"/>
                        </a:spcAft>
                        <a:buNone/>
                      </a:pPr>
                      <a:r>
                        <a:rPr lang="en" sz="1300">
                          <a:latin typeface="Raleway"/>
                          <a:ea typeface="Raleway"/>
                          <a:cs typeface="Raleway"/>
                          <a:sym typeface="Raleway"/>
                        </a:rPr>
                        <a:t>Ring a friend or family member</a:t>
                      </a:r>
                      <a:endParaRPr sz="1300">
                        <a:latin typeface="Raleway"/>
                        <a:ea typeface="Raleway"/>
                        <a:cs typeface="Raleway"/>
                        <a:sym typeface="Raleway"/>
                      </a:endParaRPr>
                    </a:p>
                    <a:p>
                      <a:pPr indent="0" lvl="0" marL="0" rtl="0" algn="l">
                        <a:spcBef>
                          <a:spcPts val="0"/>
                        </a:spcBef>
                        <a:spcAft>
                          <a:spcPts val="0"/>
                        </a:spcAft>
                        <a:buNone/>
                      </a:pPr>
                      <a:r>
                        <a:t/>
                      </a:r>
                      <a:endParaRPr sz="1300">
                        <a:latin typeface="Raleway"/>
                        <a:ea typeface="Raleway"/>
                        <a:cs typeface="Raleway"/>
                        <a:sym typeface="Raleway"/>
                      </a:endParaRPr>
                    </a:p>
                    <a:p>
                      <a:pPr indent="0" lvl="0" marL="0" rtl="0" algn="l">
                        <a:spcBef>
                          <a:spcPts val="0"/>
                        </a:spcBef>
                        <a:spcAft>
                          <a:spcPts val="0"/>
                        </a:spcAft>
                        <a:buNone/>
                      </a:pPr>
                      <a:r>
                        <a:t/>
                      </a:r>
                      <a:endParaRPr sz="1300">
                        <a:latin typeface="Raleway"/>
                        <a:ea typeface="Raleway"/>
                        <a:cs typeface="Raleway"/>
                        <a:sym typeface="Raleway"/>
                      </a:endParaRPr>
                    </a:p>
                  </a:txBody>
                  <a:tcPr marT="91425" marB="91425" marR="91425" marL="91425"/>
                </a:tc>
                <a:tc>
                  <a:txBody>
                    <a:bodyPr/>
                    <a:lstStyle/>
                    <a:p>
                      <a:pPr indent="-311150" lvl="0" marL="228600" rtl="0" algn="l">
                        <a:spcBef>
                          <a:spcPts val="0"/>
                        </a:spcBef>
                        <a:spcAft>
                          <a:spcPts val="0"/>
                        </a:spcAft>
                        <a:buClr>
                          <a:schemeClr val="dk1"/>
                        </a:buClr>
                        <a:buSzPts val="1300"/>
                        <a:buFont typeface="Happy Monkey"/>
                        <a:buChar char="●"/>
                      </a:pPr>
                      <a:r>
                        <a:rPr b="1" lang="en" sz="1300" u="sng">
                          <a:solidFill>
                            <a:srgbClr val="1155CC"/>
                          </a:solidFill>
                          <a:latin typeface="Raleway"/>
                          <a:ea typeface="Raleway"/>
                          <a:cs typeface="Raleway"/>
                          <a:sym typeface="Raleway"/>
                          <a:hlinkClick r:id="rId4">
                            <a:extLst>
                              <a:ext uri="{A12FA001-AC4F-418D-AE19-62706E023703}">
                                <ahyp:hlinkClr val="tx"/>
                              </a:ext>
                            </a:extLst>
                          </a:hlinkClick>
                        </a:rPr>
                        <a:t>Mathletics</a:t>
                      </a:r>
                      <a:r>
                        <a:rPr lang="en" sz="1300">
                          <a:solidFill>
                            <a:schemeClr val="dk1"/>
                          </a:solidFill>
                          <a:latin typeface="Raleway"/>
                          <a:ea typeface="Raleway"/>
                          <a:cs typeface="Raleway"/>
                          <a:sym typeface="Raleway"/>
                        </a:rPr>
                        <a:t> </a:t>
                      </a:r>
                      <a:endParaRPr sz="1300">
                        <a:solidFill>
                          <a:schemeClr val="dk1"/>
                        </a:solidFill>
                        <a:latin typeface="Raleway"/>
                        <a:ea typeface="Raleway"/>
                        <a:cs typeface="Raleway"/>
                        <a:sym typeface="Raleway"/>
                      </a:endParaRPr>
                    </a:p>
                    <a:p>
                      <a:pPr indent="-311150" lvl="0" marL="228600" rtl="0" algn="l">
                        <a:spcBef>
                          <a:spcPts val="0"/>
                        </a:spcBef>
                        <a:spcAft>
                          <a:spcPts val="0"/>
                        </a:spcAft>
                        <a:buClr>
                          <a:schemeClr val="dk1"/>
                        </a:buClr>
                        <a:buSzPts val="1300"/>
                        <a:buFont typeface="Raleway"/>
                        <a:buChar char="●"/>
                      </a:pPr>
                      <a:r>
                        <a:rPr lang="en" sz="1300" u="sng">
                          <a:solidFill>
                            <a:schemeClr val="hlink"/>
                          </a:solidFill>
                          <a:latin typeface="Raleway"/>
                          <a:ea typeface="Raleway"/>
                          <a:cs typeface="Raleway"/>
                          <a:sym typeface="Raleway"/>
                          <a:hlinkClick r:id="rId5"/>
                        </a:rPr>
                        <a:t>Storyline  online</a:t>
                      </a:r>
                      <a:endParaRPr sz="1300">
                        <a:solidFill>
                          <a:schemeClr val="dk1"/>
                        </a:solidFill>
                        <a:latin typeface="Raleway"/>
                        <a:ea typeface="Raleway"/>
                        <a:cs typeface="Raleway"/>
                        <a:sym typeface="Raleway"/>
                      </a:endParaRPr>
                    </a:p>
                    <a:p>
                      <a:pPr indent="-311150" lvl="0" marL="228600" rtl="0" algn="l">
                        <a:spcBef>
                          <a:spcPts val="0"/>
                        </a:spcBef>
                        <a:spcAft>
                          <a:spcPts val="0"/>
                        </a:spcAft>
                        <a:buClr>
                          <a:schemeClr val="dk1"/>
                        </a:buClr>
                        <a:buSzPts val="1300"/>
                        <a:buFont typeface="Raleway"/>
                        <a:buChar char="●"/>
                      </a:pPr>
                      <a:r>
                        <a:rPr lang="en" sz="1300" u="sng">
                          <a:solidFill>
                            <a:schemeClr val="hlink"/>
                          </a:solidFill>
                          <a:latin typeface="Raleway"/>
                          <a:ea typeface="Raleway"/>
                          <a:cs typeface="Raleway"/>
                          <a:sym typeface="Raleway"/>
                          <a:hlinkClick r:id="rId6"/>
                        </a:rPr>
                        <a:t>StepsWeb</a:t>
                      </a:r>
                      <a:endParaRPr sz="1300">
                        <a:solidFill>
                          <a:schemeClr val="dk1"/>
                        </a:solidFill>
                        <a:latin typeface="Raleway"/>
                        <a:ea typeface="Raleway"/>
                        <a:cs typeface="Raleway"/>
                        <a:sym typeface="Raleway"/>
                      </a:endParaRPr>
                    </a:p>
                    <a:p>
                      <a:pPr indent="-311150" lvl="0" marL="228600" rtl="0" algn="l">
                        <a:spcBef>
                          <a:spcPts val="0"/>
                        </a:spcBef>
                        <a:spcAft>
                          <a:spcPts val="0"/>
                        </a:spcAft>
                        <a:buClr>
                          <a:schemeClr val="dk1"/>
                        </a:buClr>
                        <a:buSzPts val="1300"/>
                        <a:buFont typeface="Raleway"/>
                        <a:buChar char="●"/>
                      </a:pPr>
                      <a:r>
                        <a:rPr lang="en" sz="1300">
                          <a:solidFill>
                            <a:schemeClr val="dk1"/>
                          </a:solidFill>
                          <a:latin typeface="Raleway"/>
                          <a:ea typeface="Raleway"/>
                          <a:cs typeface="Raleway"/>
                          <a:sym typeface="Raleway"/>
                        </a:rPr>
                        <a:t>Look at the next </a:t>
                      </a:r>
                      <a:r>
                        <a:rPr lang="en" sz="1300">
                          <a:solidFill>
                            <a:schemeClr val="dk1"/>
                          </a:solidFill>
                          <a:latin typeface="Raleway"/>
                          <a:ea typeface="Raleway"/>
                          <a:cs typeface="Raleway"/>
                          <a:sym typeface="Raleway"/>
                        </a:rPr>
                        <a:t>slide</a:t>
                      </a:r>
                      <a:r>
                        <a:rPr lang="en" sz="1300">
                          <a:solidFill>
                            <a:schemeClr val="dk1"/>
                          </a:solidFill>
                          <a:latin typeface="Raleway"/>
                          <a:ea typeface="Raleway"/>
                          <a:cs typeface="Raleway"/>
                          <a:sym typeface="Raleway"/>
                        </a:rPr>
                        <a:t> .</a:t>
                      </a:r>
                      <a:endParaRPr sz="1300">
                        <a:solidFill>
                          <a:schemeClr val="dk1"/>
                        </a:solidFill>
                        <a:latin typeface="Raleway"/>
                        <a:ea typeface="Raleway"/>
                        <a:cs typeface="Raleway"/>
                        <a:sym typeface="Raleway"/>
                      </a:endParaRPr>
                    </a:p>
                    <a:p>
                      <a:pPr indent="0" lvl="0" marL="457200" rtl="0" algn="l">
                        <a:spcBef>
                          <a:spcPts val="0"/>
                        </a:spcBef>
                        <a:spcAft>
                          <a:spcPts val="0"/>
                        </a:spcAft>
                        <a:buNone/>
                      </a:pPr>
                      <a:r>
                        <a:t/>
                      </a:r>
                      <a:endParaRPr sz="1300">
                        <a:solidFill>
                          <a:schemeClr val="dk1"/>
                        </a:solidFill>
                        <a:latin typeface="Raleway"/>
                        <a:ea typeface="Raleway"/>
                        <a:cs typeface="Raleway"/>
                        <a:sym typeface="Raleway"/>
                      </a:endParaRPr>
                    </a:p>
                    <a:p>
                      <a:pPr indent="0" lvl="0" marL="0" rtl="0" algn="l">
                        <a:spcBef>
                          <a:spcPts val="0"/>
                        </a:spcBef>
                        <a:spcAft>
                          <a:spcPts val="0"/>
                        </a:spcAft>
                        <a:buNone/>
                      </a:pPr>
                      <a:r>
                        <a:t/>
                      </a:r>
                      <a:endParaRPr sz="1300">
                        <a:solidFill>
                          <a:schemeClr val="dk1"/>
                        </a:solidFill>
                        <a:latin typeface="Raleway"/>
                        <a:ea typeface="Raleway"/>
                        <a:cs typeface="Raleway"/>
                        <a:sym typeface="Raleway"/>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300">
                          <a:latin typeface="Raleway"/>
                          <a:ea typeface="Raleway"/>
                          <a:cs typeface="Raleway"/>
                          <a:sym typeface="Raleway"/>
                        </a:rPr>
                        <a:t>Say thank you to someone who has helped you.</a:t>
                      </a:r>
                      <a:endParaRPr sz="1300">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t/>
                      </a:r>
                      <a:endParaRPr sz="1300">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t/>
                      </a:r>
                      <a:endParaRPr sz="1300">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t/>
                      </a:r>
                      <a:endParaRPr sz="1300">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t/>
                      </a:r>
                      <a:endParaRPr sz="1300">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t/>
                      </a:r>
                      <a:endParaRPr sz="1300">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t/>
                      </a:r>
                      <a:endParaRPr sz="1300">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t/>
                      </a:r>
                      <a:endParaRPr sz="1300">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rPr lang="en" sz="1300">
                          <a:latin typeface="Raleway"/>
                          <a:ea typeface="Raleway"/>
                          <a:cs typeface="Raleway"/>
                          <a:sym typeface="Raleway"/>
                        </a:rPr>
                        <a:t>Or look at ways you can help others.</a:t>
                      </a:r>
                      <a:endParaRPr sz="1300">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t/>
                      </a:r>
                      <a:endParaRPr sz="1300">
                        <a:latin typeface="Raleway"/>
                        <a:ea typeface="Raleway"/>
                        <a:cs typeface="Raleway"/>
                        <a:sym typeface="Raleway"/>
                      </a:endParaRPr>
                    </a:p>
                    <a:p>
                      <a:pPr indent="0" lvl="0" marL="0" rtl="0" algn="l">
                        <a:spcBef>
                          <a:spcPts val="0"/>
                        </a:spcBef>
                        <a:spcAft>
                          <a:spcPts val="0"/>
                        </a:spcAft>
                        <a:buClr>
                          <a:schemeClr val="dk1"/>
                        </a:buClr>
                        <a:buSzPts val="1100"/>
                        <a:buFont typeface="Arial"/>
                        <a:buNone/>
                      </a:pPr>
                      <a:r>
                        <a:t/>
                      </a:r>
                      <a:endParaRPr sz="1300">
                        <a:latin typeface="Raleway"/>
                        <a:ea typeface="Raleway"/>
                        <a:cs typeface="Raleway"/>
                        <a:sym typeface="Raleway"/>
                      </a:endParaRPr>
                    </a:p>
                    <a:p>
                      <a:pPr indent="0" lvl="0" marL="0" rtl="0" algn="l">
                        <a:spcBef>
                          <a:spcPts val="0"/>
                        </a:spcBef>
                        <a:spcAft>
                          <a:spcPts val="0"/>
                        </a:spcAft>
                        <a:buNone/>
                      </a:pPr>
                      <a:r>
                        <a:t/>
                      </a:r>
                      <a:endParaRPr sz="1700">
                        <a:latin typeface="Raleway"/>
                        <a:ea typeface="Raleway"/>
                        <a:cs typeface="Raleway"/>
                        <a:sym typeface="Raleway"/>
                      </a:endParaRPr>
                    </a:p>
                  </a:txBody>
                  <a:tcPr marT="91425" marB="91425" marR="91425" marL="91425"/>
                </a:tc>
              </a:tr>
            </a:tbl>
          </a:graphicData>
        </a:graphic>
      </p:graphicFrame>
      <p:pic>
        <p:nvPicPr>
          <p:cNvPr id="63" name="Google Shape;63;p14"/>
          <p:cNvPicPr preferRelativeResize="0"/>
          <p:nvPr/>
        </p:nvPicPr>
        <p:blipFill>
          <a:blip r:embed="rId7">
            <a:alphaModFix/>
          </a:blip>
          <a:stretch>
            <a:fillRect/>
          </a:stretch>
        </p:blipFill>
        <p:spPr>
          <a:xfrm>
            <a:off x="4040100" y="3937525"/>
            <a:ext cx="915075" cy="915075"/>
          </a:xfrm>
          <a:prstGeom prst="rect">
            <a:avLst/>
          </a:prstGeom>
          <a:noFill/>
          <a:ln>
            <a:noFill/>
          </a:ln>
        </p:spPr>
      </p:pic>
      <p:pic>
        <p:nvPicPr>
          <p:cNvPr id="64" name="Google Shape;64;p14"/>
          <p:cNvPicPr preferRelativeResize="0"/>
          <p:nvPr/>
        </p:nvPicPr>
        <p:blipFill>
          <a:blip r:embed="rId8">
            <a:alphaModFix/>
          </a:blip>
          <a:stretch>
            <a:fillRect/>
          </a:stretch>
        </p:blipFill>
        <p:spPr>
          <a:xfrm>
            <a:off x="861522" y="2232475"/>
            <a:ext cx="820474" cy="1044550"/>
          </a:xfrm>
          <a:prstGeom prst="rect">
            <a:avLst/>
          </a:prstGeom>
          <a:noFill/>
          <a:ln>
            <a:noFill/>
          </a:ln>
        </p:spPr>
      </p:pic>
      <p:pic>
        <p:nvPicPr>
          <p:cNvPr id="65" name="Google Shape;65;p14"/>
          <p:cNvPicPr preferRelativeResize="0"/>
          <p:nvPr/>
        </p:nvPicPr>
        <p:blipFill>
          <a:blip r:embed="rId9">
            <a:alphaModFix/>
          </a:blip>
          <a:stretch>
            <a:fillRect/>
          </a:stretch>
        </p:blipFill>
        <p:spPr>
          <a:xfrm>
            <a:off x="595225" y="3616304"/>
            <a:ext cx="1375125" cy="915071"/>
          </a:xfrm>
          <a:prstGeom prst="rect">
            <a:avLst/>
          </a:prstGeom>
          <a:noFill/>
          <a:ln>
            <a:noFill/>
          </a:ln>
        </p:spPr>
      </p:pic>
      <p:pic>
        <p:nvPicPr>
          <p:cNvPr id="66" name="Google Shape;66;p14"/>
          <p:cNvPicPr preferRelativeResize="0"/>
          <p:nvPr/>
        </p:nvPicPr>
        <p:blipFill>
          <a:blip r:embed="rId10">
            <a:alphaModFix/>
          </a:blip>
          <a:stretch>
            <a:fillRect/>
          </a:stretch>
        </p:blipFill>
        <p:spPr>
          <a:xfrm>
            <a:off x="2157025" y="1965325"/>
            <a:ext cx="1468567" cy="1044550"/>
          </a:xfrm>
          <a:prstGeom prst="rect">
            <a:avLst/>
          </a:prstGeom>
          <a:noFill/>
          <a:ln>
            <a:noFill/>
          </a:ln>
        </p:spPr>
      </p:pic>
      <p:pic>
        <p:nvPicPr>
          <p:cNvPr id="67" name="Google Shape;67;p14"/>
          <p:cNvPicPr preferRelativeResize="0"/>
          <p:nvPr/>
        </p:nvPicPr>
        <p:blipFill rotWithShape="1">
          <a:blip r:embed="rId11">
            <a:alphaModFix/>
          </a:blip>
          <a:srcRect b="10450" l="7252" r="6822" t="0"/>
          <a:stretch/>
        </p:blipFill>
        <p:spPr>
          <a:xfrm>
            <a:off x="7009650" y="2147250"/>
            <a:ext cx="1417500" cy="1182925"/>
          </a:xfrm>
          <a:prstGeom prst="rect">
            <a:avLst/>
          </a:prstGeom>
          <a:noFill/>
          <a:ln>
            <a:noFill/>
          </a:ln>
        </p:spPr>
      </p:pic>
      <p:pic>
        <p:nvPicPr>
          <p:cNvPr id="68" name="Google Shape;68;p14"/>
          <p:cNvPicPr preferRelativeResize="0"/>
          <p:nvPr/>
        </p:nvPicPr>
        <p:blipFill rotWithShape="1">
          <a:blip r:embed="rId12">
            <a:alphaModFix/>
          </a:blip>
          <a:srcRect b="12195" l="0" r="7535" t="0"/>
          <a:stretch/>
        </p:blipFill>
        <p:spPr>
          <a:xfrm>
            <a:off x="3778925" y="1917850"/>
            <a:ext cx="1468575" cy="1473675"/>
          </a:xfrm>
          <a:prstGeom prst="rect">
            <a:avLst/>
          </a:prstGeom>
          <a:noFill/>
          <a:ln>
            <a:noFill/>
          </a:ln>
        </p:spPr>
      </p:pic>
      <p:pic>
        <p:nvPicPr>
          <p:cNvPr id="69" name="Google Shape;69;p14"/>
          <p:cNvPicPr preferRelativeResize="0"/>
          <p:nvPr/>
        </p:nvPicPr>
        <p:blipFill>
          <a:blip r:embed="rId13">
            <a:alphaModFix/>
          </a:blip>
          <a:stretch>
            <a:fillRect/>
          </a:stretch>
        </p:blipFill>
        <p:spPr>
          <a:xfrm>
            <a:off x="4274987" y="2573777"/>
            <a:ext cx="476450" cy="36194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Raleway"/>
                <a:ea typeface="Raleway"/>
                <a:cs typeface="Raleway"/>
                <a:sym typeface="Raleway"/>
              </a:rPr>
              <a:t>Fitness - Roll the Dice - 6 activities</a:t>
            </a:r>
            <a:endParaRPr>
              <a:latin typeface="Raleway"/>
              <a:ea typeface="Raleway"/>
              <a:cs typeface="Raleway"/>
              <a:sym typeface="Raleway"/>
            </a:endParaRPr>
          </a:p>
        </p:txBody>
      </p:sp>
      <p:sp>
        <p:nvSpPr>
          <p:cNvPr id="217" name="Google Shape;217;p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latin typeface="Raleway"/>
                <a:ea typeface="Raleway"/>
                <a:cs typeface="Raleway"/>
                <a:sym typeface="Raleway"/>
              </a:rPr>
              <a:t>Make a fitness course of 6 different  activities.</a:t>
            </a:r>
            <a:endParaRPr>
              <a:latin typeface="Raleway"/>
              <a:ea typeface="Raleway"/>
              <a:cs typeface="Raleway"/>
              <a:sym typeface="Raleway"/>
            </a:endParaRPr>
          </a:p>
          <a:p>
            <a:pPr indent="0" lvl="0" marL="0" rtl="0" algn="l">
              <a:spcBef>
                <a:spcPts val="1200"/>
              </a:spcBef>
              <a:spcAft>
                <a:spcPts val="0"/>
              </a:spcAft>
              <a:buNone/>
            </a:pPr>
            <a:r>
              <a:rPr lang="en">
                <a:latin typeface="Raleway"/>
                <a:ea typeface="Raleway"/>
                <a:cs typeface="Raleway"/>
                <a:sym typeface="Raleway"/>
              </a:rPr>
              <a:t>Roll a dice and then complete the activity that matches the number.</a:t>
            </a:r>
            <a:endParaRPr>
              <a:latin typeface="Raleway"/>
              <a:ea typeface="Raleway"/>
              <a:cs typeface="Raleway"/>
              <a:sym typeface="Raleway"/>
            </a:endParaRPr>
          </a:p>
          <a:p>
            <a:pPr indent="0" lvl="0" marL="0" rtl="0" algn="l">
              <a:spcBef>
                <a:spcPts val="1200"/>
              </a:spcBef>
              <a:spcAft>
                <a:spcPts val="0"/>
              </a:spcAft>
              <a:buNone/>
            </a:pPr>
            <a:r>
              <a:rPr lang="en">
                <a:latin typeface="Raleway"/>
                <a:ea typeface="Raleway"/>
                <a:cs typeface="Raleway"/>
                <a:sym typeface="Raleway"/>
              </a:rPr>
              <a:t>Share your course activities with the your teacher.</a:t>
            </a:r>
            <a:endParaRPr>
              <a:latin typeface="Raleway"/>
              <a:ea typeface="Raleway"/>
              <a:cs typeface="Raleway"/>
              <a:sym typeface="Raleway"/>
            </a:endParaRPr>
          </a:p>
          <a:p>
            <a:pPr indent="0" lvl="0" marL="0" rtl="0" algn="l">
              <a:spcBef>
                <a:spcPts val="1200"/>
              </a:spcBef>
              <a:spcAft>
                <a:spcPts val="0"/>
              </a:spcAft>
              <a:buNone/>
            </a:pPr>
            <a:r>
              <a:rPr lang="en">
                <a:latin typeface="Raleway"/>
                <a:ea typeface="Raleway"/>
                <a:cs typeface="Raleway"/>
                <a:sym typeface="Raleway"/>
              </a:rPr>
              <a:t>Skipping -100 jumps, scooter to the end of the drive, throw and catch a ball, dribble a ball up and down the driveway for 5 times, throw a ball to hit a target or land in a bucket. </a:t>
            </a:r>
            <a:endParaRPr>
              <a:latin typeface="Raleway"/>
              <a:ea typeface="Raleway"/>
              <a:cs typeface="Raleway"/>
              <a:sym typeface="Raleway"/>
            </a:endParaRPr>
          </a:p>
          <a:p>
            <a:pPr indent="0" lvl="0" marL="0" rtl="0" algn="l">
              <a:spcBef>
                <a:spcPts val="1200"/>
              </a:spcBef>
              <a:spcAft>
                <a:spcPts val="1200"/>
              </a:spcAft>
              <a:buNone/>
            </a:pPr>
            <a:r>
              <a:t/>
            </a:r>
            <a:endParaRPr/>
          </a:p>
        </p:txBody>
      </p:sp>
      <p:pic>
        <p:nvPicPr>
          <p:cNvPr id="218" name="Google Shape;218;p32"/>
          <p:cNvPicPr preferRelativeResize="0"/>
          <p:nvPr/>
        </p:nvPicPr>
        <p:blipFill>
          <a:blip r:embed="rId3">
            <a:alphaModFix/>
          </a:blip>
          <a:stretch>
            <a:fillRect/>
          </a:stretch>
        </p:blipFill>
        <p:spPr>
          <a:xfrm>
            <a:off x="7404499" y="1434624"/>
            <a:ext cx="1137125" cy="11371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3"/>
          <p:cNvSpPr txBox="1"/>
          <p:nvPr>
            <p:ph type="title"/>
          </p:nvPr>
        </p:nvSpPr>
        <p:spPr>
          <a:xfrm>
            <a:off x="311700" y="10885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Raleway"/>
                <a:ea typeface="Raleway"/>
                <a:cs typeface="Raleway"/>
                <a:sym typeface="Raleway"/>
              </a:rPr>
              <a:t>Physical Education - Balance</a:t>
            </a:r>
            <a:endParaRPr>
              <a:latin typeface="Raleway"/>
              <a:ea typeface="Raleway"/>
              <a:cs typeface="Raleway"/>
              <a:sym typeface="Raleway"/>
            </a:endParaRPr>
          </a:p>
        </p:txBody>
      </p:sp>
      <p:sp>
        <p:nvSpPr>
          <p:cNvPr id="224" name="Google Shape;224;p33"/>
          <p:cNvSpPr txBox="1"/>
          <p:nvPr>
            <p:ph idx="1" type="body"/>
          </p:nvPr>
        </p:nvSpPr>
        <p:spPr>
          <a:xfrm>
            <a:off x="311700" y="681550"/>
            <a:ext cx="8520600" cy="43050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latin typeface="Raleway"/>
                <a:ea typeface="Raleway"/>
                <a:cs typeface="Raleway"/>
                <a:sym typeface="Raleway"/>
              </a:rPr>
              <a:t>How good is your balance. Can you hold these positions for 10 seconds. Make sure you try both the left and the right sides.</a:t>
            </a:r>
            <a:endParaRPr>
              <a:latin typeface="Raleway"/>
              <a:ea typeface="Raleway"/>
              <a:cs typeface="Raleway"/>
              <a:sym typeface="Raleway"/>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latin typeface="Raleway"/>
                <a:ea typeface="Raleway"/>
                <a:cs typeface="Raleway"/>
                <a:sym typeface="Raleway"/>
              </a:rPr>
              <a:t>Challenge: Close your eyes!</a:t>
            </a:r>
            <a:endParaRPr>
              <a:latin typeface="Raleway"/>
              <a:ea typeface="Raleway"/>
              <a:cs typeface="Raleway"/>
              <a:sym typeface="Raleway"/>
            </a:endParaRPr>
          </a:p>
          <a:p>
            <a:pPr indent="0" lvl="0" marL="0" rtl="0" algn="l">
              <a:spcBef>
                <a:spcPts val="1200"/>
              </a:spcBef>
              <a:spcAft>
                <a:spcPts val="1200"/>
              </a:spcAft>
              <a:buNone/>
            </a:pPr>
            <a:r>
              <a:t/>
            </a:r>
            <a:endParaRPr/>
          </a:p>
        </p:txBody>
      </p:sp>
      <p:pic>
        <p:nvPicPr>
          <p:cNvPr id="225" name="Google Shape;225;p33"/>
          <p:cNvPicPr preferRelativeResize="0"/>
          <p:nvPr/>
        </p:nvPicPr>
        <p:blipFill>
          <a:blip r:embed="rId3">
            <a:alphaModFix/>
          </a:blip>
          <a:stretch>
            <a:fillRect/>
          </a:stretch>
        </p:blipFill>
        <p:spPr>
          <a:xfrm>
            <a:off x="168101" y="1444275"/>
            <a:ext cx="2032601" cy="2653675"/>
          </a:xfrm>
          <a:prstGeom prst="rect">
            <a:avLst/>
          </a:prstGeom>
          <a:noFill/>
          <a:ln>
            <a:noFill/>
          </a:ln>
        </p:spPr>
      </p:pic>
      <p:pic>
        <p:nvPicPr>
          <p:cNvPr id="226" name="Google Shape;226;p33"/>
          <p:cNvPicPr preferRelativeResize="0"/>
          <p:nvPr/>
        </p:nvPicPr>
        <p:blipFill>
          <a:blip r:embed="rId4">
            <a:alphaModFix/>
          </a:blip>
          <a:stretch>
            <a:fillRect/>
          </a:stretch>
        </p:blipFill>
        <p:spPr>
          <a:xfrm>
            <a:off x="2351920" y="1444275"/>
            <a:ext cx="3102556" cy="2653675"/>
          </a:xfrm>
          <a:prstGeom prst="rect">
            <a:avLst/>
          </a:prstGeom>
          <a:noFill/>
          <a:ln>
            <a:noFill/>
          </a:ln>
        </p:spPr>
      </p:pic>
      <p:pic>
        <p:nvPicPr>
          <p:cNvPr id="227" name="Google Shape;227;p33"/>
          <p:cNvPicPr preferRelativeResize="0"/>
          <p:nvPr/>
        </p:nvPicPr>
        <p:blipFill>
          <a:blip r:embed="rId5">
            <a:alphaModFix/>
          </a:blip>
          <a:stretch>
            <a:fillRect/>
          </a:stretch>
        </p:blipFill>
        <p:spPr>
          <a:xfrm>
            <a:off x="5620125" y="1589425"/>
            <a:ext cx="3102549" cy="226945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latin typeface="Happy Monkey"/>
                <a:ea typeface="Happy Monkey"/>
                <a:cs typeface="Happy Monkey"/>
                <a:sym typeface="Happy Monkey"/>
              </a:rPr>
              <a:t>Science </a:t>
            </a:r>
            <a:endParaRPr b="1">
              <a:latin typeface="Happy Monkey"/>
              <a:ea typeface="Happy Monkey"/>
              <a:cs typeface="Happy Monkey"/>
              <a:sym typeface="Happy Monkey"/>
            </a:endParaRPr>
          </a:p>
        </p:txBody>
      </p:sp>
      <p:pic>
        <p:nvPicPr>
          <p:cNvPr id="233" name="Google Shape;233;p34"/>
          <p:cNvPicPr preferRelativeResize="0"/>
          <p:nvPr/>
        </p:nvPicPr>
        <p:blipFill rotWithShape="1">
          <a:blip r:embed="rId3">
            <a:alphaModFix/>
          </a:blip>
          <a:srcRect b="0" l="13909" r="22517" t="0"/>
          <a:stretch/>
        </p:blipFill>
        <p:spPr>
          <a:xfrm>
            <a:off x="6953875" y="1441428"/>
            <a:ext cx="1938025" cy="2260634"/>
          </a:xfrm>
          <a:prstGeom prst="rect">
            <a:avLst/>
          </a:prstGeom>
          <a:noFill/>
          <a:ln>
            <a:noFill/>
          </a:ln>
        </p:spPr>
      </p:pic>
      <p:sp>
        <p:nvSpPr>
          <p:cNvPr id="234" name="Google Shape;234;p34"/>
          <p:cNvSpPr txBox="1"/>
          <p:nvPr/>
        </p:nvSpPr>
        <p:spPr>
          <a:xfrm>
            <a:off x="447175" y="1290325"/>
            <a:ext cx="6506700" cy="373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Raleway"/>
                <a:ea typeface="Raleway"/>
                <a:cs typeface="Raleway"/>
                <a:sym typeface="Raleway"/>
              </a:rPr>
              <a:t>Science - Magnets </a:t>
            </a:r>
            <a:endParaRPr sz="1800">
              <a:latin typeface="Raleway"/>
              <a:ea typeface="Raleway"/>
              <a:cs typeface="Raleway"/>
              <a:sym typeface="Raleway"/>
            </a:endParaRPr>
          </a:p>
          <a:p>
            <a:pPr indent="0" lvl="0" marL="0" rtl="0" algn="l">
              <a:spcBef>
                <a:spcPts val="0"/>
              </a:spcBef>
              <a:spcAft>
                <a:spcPts val="0"/>
              </a:spcAft>
              <a:buNone/>
            </a:pPr>
            <a:r>
              <a:rPr lang="en" sz="1800">
                <a:latin typeface="Raleway"/>
                <a:ea typeface="Raleway"/>
                <a:cs typeface="Raleway"/>
                <a:sym typeface="Raleway"/>
              </a:rPr>
              <a:t>Here is a</a:t>
            </a:r>
            <a:r>
              <a:rPr lang="en" sz="1800" u="sng">
                <a:solidFill>
                  <a:srgbClr val="1155CC"/>
                </a:solidFill>
                <a:latin typeface="Raleway"/>
                <a:ea typeface="Raleway"/>
                <a:cs typeface="Raleway"/>
                <a:sym typeface="Raleway"/>
                <a:hlinkClick r:id="rId4">
                  <a:extLst>
                    <a:ext uri="{A12FA001-AC4F-418D-AE19-62706E023703}">
                      <ahyp:hlinkClr val="tx"/>
                    </a:ext>
                  </a:extLst>
                </a:hlinkClick>
              </a:rPr>
              <a:t> fun video about static electricity</a:t>
            </a:r>
            <a:r>
              <a:rPr lang="en" sz="1800">
                <a:latin typeface="Raleway"/>
                <a:ea typeface="Raleway"/>
                <a:cs typeface="Raleway"/>
                <a:sym typeface="Raleway"/>
              </a:rPr>
              <a:t> - which experiments did you try and can you invent a game to share with the class?</a:t>
            </a:r>
            <a:endParaRPr sz="1800">
              <a:latin typeface="Raleway"/>
              <a:ea typeface="Raleway"/>
              <a:cs typeface="Raleway"/>
              <a:sym typeface="Raleway"/>
            </a:endParaRPr>
          </a:p>
          <a:p>
            <a:pPr indent="0" lvl="0" marL="0" rtl="0" algn="l">
              <a:spcBef>
                <a:spcPts val="0"/>
              </a:spcBef>
              <a:spcAft>
                <a:spcPts val="0"/>
              </a:spcAft>
              <a:buNone/>
            </a:pPr>
            <a:r>
              <a:t/>
            </a:r>
            <a:endParaRPr sz="1800">
              <a:latin typeface="Raleway"/>
              <a:ea typeface="Raleway"/>
              <a:cs typeface="Raleway"/>
              <a:sym typeface="Raleway"/>
            </a:endParaRPr>
          </a:p>
          <a:p>
            <a:pPr indent="0" lvl="0" marL="0" rtl="0" algn="l">
              <a:spcBef>
                <a:spcPts val="0"/>
              </a:spcBef>
              <a:spcAft>
                <a:spcPts val="0"/>
              </a:spcAft>
              <a:buNone/>
            </a:pPr>
            <a:r>
              <a:t/>
            </a:r>
            <a:endParaRPr sz="1800">
              <a:latin typeface="Raleway"/>
              <a:ea typeface="Raleway"/>
              <a:cs typeface="Raleway"/>
              <a:sym typeface="Raleway"/>
            </a:endParaRPr>
          </a:p>
          <a:p>
            <a:pPr indent="0" lvl="0" marL="0" rtl="0" algn="l">
              <a:spcBef>
                <a:spcPts val="0"/>
              </a:spcBef>
              <a:spcAft>
                <a:spcPts val="0"/>
              </a:spcAft>
              <a:buNone/>
            </a:pPr>
            <a:r>
              <a:rPr lang="en" sz="1800" u="sng">
                <a:solidFill>
                  <a:srgbClr val="1155CC"/>
                </a:solidFill>
                <a:latin typeface="Raleway"/>
                <a:ea typeface="Raleway"/>
                <a:cs typeface="Raleway"/>
                <a:sym typeface="Raleway"/>
                <a:hlinkClick r:id="rId5">
                  <a:extLst>
                    <a:ext uri="{A12FA001-AC4F-418D-AE19-62706E023703}">
                      <ahyp:hlinkClr val="tx"/>
                    </a:ext>
                  </a:extLst>
                </a:hlinkClick>
              </a:rPr>
              <a:t>Magnet fun at home</a:t>
            </a:r>
            <a:r>
              <a:rPr lang="en" sz="1800">
                <a:latin typeface="Raleway"/>
                <a:ea typeface="Raleway"/>
                <a:cs typeface="Raleway"/>
                <a:sym typeface="Raleway"/>
              </a:rPr>
              <a:t> - do you have some small magnets at home - look at these cool ideas on this video for things around your home to investigate their magnetic properties. What is magnetic in your kitchen? How about your bedroom? What types of materials are the most magnetic and why? We would love you to show us your findings!!!</a:t>
            </a:r>
            <a:endParaRPr sz="1800">
              <a:latin typeface="Raleway"/>
              <a:ea typeface="Raleway"/>
              <a:cs typeface="Raleway"/>
              <a:sym typeface="Raleway"/>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latin typeface="Happy Monkey"/>
                <a:ea typeface="Happy Monkey"/>
                <a:cs typeface="Happy Monkey"/>
                <a:sym typeface="Happy Monkey"/>
              </a:rPr>
              <a:t>Science - Invisible Ink</a:t>
            </a:r>
            <a:endParaRPr b="1">
              <a:latin typeface="Happy Monkey"/>
              <a:ea typeface="Happy Monkey"/>
              <a:cs typeface="Happy Monkey"/>
              <a:sym typeface="Happy Monkey"/>
            </a:endParaRPr>
          </a:p>
        </p:txBody>
      </p:sp>
      <p:sp>
        <p:nvSpPr>
          <p:cNvPr id="240" name="Google Shape;240;p35"/>
          <p:cNvSpPr txBox="1"/>
          <p:nvPr>
            <p:ph idx="1" type="body"/>
          </p:nvPr>
        </p:nvSpPr>
        <p:spPr>
          <a:xfrm>
            <a:off x="166825" y="921025"/>
            <a:ext cx="5719500" cy="3846300"/>
          </a:xfrm>
          <a:prstGeom prst="rect">
            <a:avLst/>
          </a:prstGeom>
        </p:spPr>
        <p:txBody>
          <a:bodyPr anchorCtr="0" anchor="t" bIns="91425" lIns="91425" spcFirstLastPara="1" rIns="91425" wrap="square" tIns="91425">
            <a:noAutofit/>
          </a:bodyPr>
          <a:lstStyle/>
          <a:p>
            <a:pPr indent="0" lvl="0" marL="0" marR="139700" rtl="0" algn="l">
              <a:lnSpc>
                <a:spcPct val="100000"/>
              </a:lnSpc>
              <a:spcBef>
                <a:spcPts val="0"/>
              </a:spcBef>
              <a:spcAft>
                <a:spcPts val="0"/>
              </a:spcAft>
              <a:buNone/>
            </a:pPr>
            <a:r>
              <a:rPr lang="en" sz="1400">
                <a:solidFill>
                  <a:srgbClr val="555555"/>
                </a:solidFill>
                <a:highlight>
                  <a:srgbClr val="FFFFFF"/>
                </a:highlight>
                <a:latin typeface="Raleway"/>
                <a:ea typeface="Raleway"/>
                <a:cs typeface="Raleway"/>
                <a:sym typeface="Raleway"/>
              </a:rPr>
              <a:t>Instructions:</a:t>
            </a:r>
            <a:endParaRPr sz="1400">
              <a:solidFill>
                <a:srgbClr val="555555"/>
              </a:solidFill>
              <a:highlight>
                <a:srgbClr val="FFFFFF"/>
              </a:highlight>
              <a:latin typeface="Raleway"/>
              <a:ea typeface="Raleway"/>
              <a:cs typeface="Raleway"/>
              <a:sym typeface="Raleway"/>
            </a:endParaRPr>
          </a:p>
          <a:p>
            <a:pPr indent="-317500" lvl="0" marL="457200" marR="139700" rtl="0" algn="l">
              <a:lnSpc>
                <a:spcPct val="100000"/>
              </a:lnSpc>
              <a:spcBef>
                <a:spcPts val="0"/>
              </a:spcBef>
              <a:spcAft>
                <a:spcPts val="0"/>
              </a:spcAft>
              <a:buClr>
                <a:srgbClr val="555555"/>
              </a:buClr>
              <a:buSzPts val="1400"/>
              <a:buFont typeface="Raleway"/>
              <a:buChar char="-"/>
            </a:pPr>
            <a:r>
              <a:rPr lang="en" sz="1400">
                <a:solidFill>
                  <a:srgbClr val="555555"/>
                </a:solidFill>
                <a:highlight>
                  <a:srgbClr val="FFFFFF"/>
                </a:highlight>
                <a:latin typeface="Raleway"/>
                <a:ea typeface="Raleway"/>
                <a:cs typeface="Raleway"/>
                <a:sym typeface="Raleway"/>
              </a:rPr>
              <a:t>Squeeze some lemon into a bowl and stir in a few drops of water. </a:t>
            </a:r>
            <a:endParaRPr sz="1400">
              <a:solidFill>
                <a:srgbClr val="555555"/>
              </a:solidFill>
              <a:highlight>
                <a:srgbClr val="FFFFFF"/>
              </a:highlight>
              <a:latin typeface="Raleway"/>
              <a:ea typeface="Raleway"/>
              <a:cs typeface="Raleway"/>
              <a:sym typeface="Raleway"/>
            </a:endParaRPr>
          </a:p>
          <a:p>
            <a:pPr indent="-317500" lvl="0" marL="457200" marR="139700" rtl="0" algn="l">
              <a:lnSpc>
                <a:spcPct val="100000"/>
              </a:lnSpc>
              <a:spcBef>
                <a:spcPts val="0"/>
              </a:spcBef>
              <a:spcAft>
                <a:spcPts val="0"/>
              </a:spcAft>
              <a:buClr>
                <a:srgbClr val="555555"/>
              </a:buClr>
              <a:buSzPts val="1400"/>
              <a:buFont typeface="Raleway"/>
              <a:buChar char="-"/>
            </a:pPr>
            <a:r>
              <a:rPr lang="en" sz="1400">
                <a:solidFill>
                  <a:srgbClr val="555555"/>
                </a:solidFill>
                <a:highlight>
                  <a:srgbClr val="FFFFFF"/>
                </a:highlight>
                <a:latin typeface="Raleway"/>
                <a:ea typeface="Raleway"/>
                <a:cs typeface="Raleway"/>
                <a:sym typeface="Raleway"/>
              </a:rPr>
              <a:t>Dip your cotton bud or toothpick into the juice and write a message on your white piece of paper. </a:t>
            </a:r>
            <a:endParaRPr sz="1400">
              <a:solidFill>
                <a:srgbClr val="555555"/>
              </a:solidFill>
              <a:highlight>
                <a:srgbClr val="FFFFFF"/>
              </a:highlight>
              <a:latin typeface="Raleway"/>
              <a:ea typeface="Raleway"/>
              <a:cs typeface="Raleway"/>
              <a:sym typeface="Raleway"/>
            </a:endParaRPr>
          </a:p>
          <a:p>
            <a:pPr indent="-317500" lvl="0" marL="457200" marR="139700" rtl="0" algn="l">
              <a:lnSpc>
                <a:spcPct val="100000"/>
              </a:lnSpc>
              <a:spcBef>
                <a:spcPts val="0"/>
              </a:spcBef>
              <a:spcAft>
                <a:spcPts val="0"/>
              </a:spcAft>
              <a:buClr>
                <a:srgbClr val="555555"/>
              </a:buClr>
              <a:buSzPts val="1400"/>
              <a:buFont typeface="Raleway"/>
              <a:buChar char="-"/>
            </a:pPr>
            <a:r>
              <a:rPr lang="en" sz="1400">
                <a:solidFill>
                  <a:srgbClr val="555555"/>
                </a:solidFill>
                <a:highlight>
                  <a:srgbClr val="FFFFFF"/>
                </a:highlight>
                <a:latin typeface="Raleway"/>
                <a:ea typeface="Raleway"/>
                <a:cs typeface="Raleway"/>
                <a:sym typeface="Raleway"/>
              </a:rPr>
              <a:t>Give your message to someone in your household. Get them to hold it up to the sun or close to a light bulb. </a:t>
            </a:r>
            <a:endParaRPr sz="1400">
              <a:solidFill>
                <a:srgbClr val="555555"/>
              </a:solidFill>
              <a:highlight>
                <a:srgbClr val="FFFFFF"/>
              </a:highlight>
              <a:latin typeface="Raleway"/>
              <a:ea typeface="Raleway"/>
              <a:cs typeface="Raleway"/>
              <a:sym typeface="Raleway"/>
            </a:endParaRPr>
          </a:p>
          <a:p>
            <a:pPr indent="-317500" lvl="0" marL="457200" marR="139700" rtl="0" algn="l">
              <a:lnSpc>
                <a:spcPct val="100000"/>
              </a:lnSpc>
              <a:spcBef>
                <a:spcPts val="0"/>
              </a:spcBef>
              <a:spcAft>
                <a:spcPts val="0"/>
              </a:spcAft>
              <a:buClr>
                <a:srgbClr val="555555"/>
              </a:buClr>
              <a:buSzPts val="1400"/>
              <a:buFont typeface="Raleway"/>
              <a:buChar char="-"/>
            </a:pPr>
            <a:r>
              <a:t/>
            </a:r>
            <a:endParaRPr sz="1400">
              <a:solidFill>
                <a:srgbClr val="555555"/>
              </a:solidFill>
              <a:highlight>
                <a:srgbClr val="FFFFFF"/>
              </a:highlight>
              <a:latin typeface="Raleway"/>
              <a:ea typeface="Raleway"/>
              <a:cs typeface="Raleway"/>
              <a:sym typeface="Raleway"/>
            </a:endParaRPr>
          </a:p>
          <a:p>
            <a:pPr indent="0" lvl="0" marL="0" rtl="0" algn="l">
              <a:spcBef>
                <a:spcPts val="0"/>
              </a:spcBef>
              <a:spcAft>
                <a:spcPts val="0"/>
              </a:spcAft>
              <a:buNone/>
            </a:pPr>
            <a:r>
              <a:rPr lang="en" sz="1400">
                <a:solidFill>
                  <a:srgbClr val="555555"/>
                </a:solidFill>
                <a:highlight>
                  <a:srgbClr val="FFFFFF"/>
                </a:highlight>
                <a:latin typeface="Raleway"/>
                <a:ea typeface="Raleway"/>
                <a:cs typeface="Raleway"/>
                <a:sym typeface="Raleway"/>
              </a:rPr>
              <a:t>What’s the Science?</a:t>
            </a:r>
            <a:endParaRPr sz="1400">
              <a:solidFill>
                <a:srgbClr val="555555"/>
              </a:solidFill>
              <a:highlight>
                <a:srgbClr val="FFFFFF"/>
              </a:highlight>
              <a:latin typeface="Raleway"/>
              <a:ea typeface="Raleway"/>
              <a:cs typeface="Raleway"/>
              <a:sym typeface="Raleway"/>
            </a:endParaRPr>
          </a:p>
          <a:p>
            <a:pPr indent="0" lvl="0" marL="0" rtl="0" algn="l">
              <a:spcBef>
                <a:spcPts val="0"/>
              </a:spcBef>
              <a:spcAft>
                <a:spcPts val="0"/>
              </a:spcAft>
              <a:buNone/>
            </a:pPr>
            <a:r>
              <a:rPr lang="en" sz="1400">
                <a:solidFill>
                  <a:srgbClr val="555555"/>
                </a:solidFill>
                <a:highlight>
                  <a:srgbClr val="FFFFFF"/>
                </a:highlight>
                <a:latin typeface="Raleway"/>
                <a:ea typeface="Raleway"/>
                <a:cs typeface="Raleway"/>
                <a:sym typeface="Raleway"/>
              </a:rPr>
              <a:t>Diluting the lemon juice in water makes the lemon juice hard to see. </a:t>
            </a:r>
            <a:endParaRPr sz="1400">
              <a:solidFill>
                <a:srgbClr val="555555"/>
              </a:solidFill>
              <a:highlight>
                <a:srgbClr val="FFFFFF"/>
              </a:highlight>
              <a:latin typeface="Raleway"/>
              <a:ea typeface="Raleway"/>
              <a:cs typeface="Raleway"/>
              <a:sym typeface="Raleway"/>
            </a:endParaRPr>
          </a:p>
          <a:p>
            <a:pPr indent="0" lvl="0" marL="0" rtl="0" algn="l">
              <a:spcBef>
                <a:spcPts val="0"/>
              </a:spcBef>
              <a:spcAft>
                <a:spcPts val="0"/>
              </a:spcAft>
              <a:buNone/>
            </a:pPr>
            <a:r>
              <a:rPr lang="en" sz="1400">
                <a:solidFill>
                  <a:srgbClr val="555555"/>
                </a:solidFill>
                <a:highlight>
                  <a:srgbClr val="FFFFFF"/>
                </a:highlight>
                <a:latin typeface="Raleway"/>
                <a:ea typeface="Raleway"/>
                <a:cs typeface="Raleway"/>
                <a:sym typeface="Raleway"/>
              </a:rPr>
              <a:t>When the lemon juice it heated up it oxidizes and turns brown to reveal the message. </a:t>
            </a:r>
            <a:endParaRPr sz="1400">
              <a:solidFill>
                <a:srgbClr val="555555"/>
              </a:solidFill>
              <a:highlight>
                <a:srgbClr val="FFFFFF"/>
              </a:highlight>
              <a:latin typeface="Raleway"/>
              <a:ea typeface="Raleway"/>
              <a:cs typeface="Raleway"/>
              <a:sym typeface="Raleway"/>
            </a:endParaRPr>
          </a:p>
          <a:p>
            <a:pPr indent="0" lvl="0" marL="0" rtl="0" algn="l">
              <a:spcBef>
                <a:spcPts val="0"/>
              </a:spcBef>
              <a:spcAft>
                <a:spcPts val="0"/>
              </a:spcAft>
              <a:buNone/>
            </a:pPr>
            <a:r>
              <a:t/>
            </a:r>
            <a:endParaRPr sz="1400">
              <a:solidFill>
                <a:srgbClr val="555555"/>
              </a:solidFill>
              <a:highlight>
                <a:srgbClr val="FFFFFF"/>
              </a:highlight>
              <a:latin typeface="Raleway"/>
              <a:ea typeface="Raleway"/>
              <a:cs typeface="Raleway"/>
              <a:sym typeface="Raleway"/>
            </a:endParaRPr>
          </a:p>
          <a:p>
            <a:pPr indent="0" lvl="0" marL="0" rtl="0" algn="l">
              <a:spcBef>
                <a:spcPts val="0"/>
              </a:spcBef>
              <a:spcAft>
                <a:spcPts val="0"/>
              </a:spcAft>
              <a:buNone/>
            </a:pPr>
            <a:r>
              <a:rPr lang="en" sz="1400">
                <a:solidFill>
                  <a:srgbClr val="555555"/>
                </a:solidFill>
                <a:highlight>
                  <a:srgbClr val="FFFFFF"/>
                </a:highlight>
                <a:latin typeface="Raleway"/>
                <a:ea typeface="Raleway"/>
                <a:cs typeface="Raleway"/>
                <a:sym typeface="Raleway"/>
              </a:rPr>
              <a:t>You could also try this experience with other liquids. </a:t>
            </a:r>
            <a:endParaRPr sz="1400">
              <a:solidFill>
                <a:srgbClr val="555555"/>
              </a:solidFill>
              <a:highlight>
                <a:srgbClr val="FFFFFF"/>
              </a:highlight>
              <a:latin typeface="Raleway"/>
              <a:ea typeface="Raleway"/>
              <a:cs typeface="Raleway"/>
              <a:sym typeface="Raleway"/>
            </a:endParaRPr>
          </a:p>
          <a:p>
            <a:pPr indent="0" lvl="0" marL="0" rtl="0" algn="l">
              <a:spcBef>
                <a:spcPts val="0"/>
              </a:spcBef>
              <a:spcAft>
                <a:spcPts val="0"/>
              </a:spcAft>
              <a:buNone/>
            </a:pPr>
            <a:r>
              <a:rPr lang="en" sz="1400">
                <a:solidFill>
                  <a:srgbClr val="555555"/>
                </a:solidFill>
                <a:highlight>
                  <a:srgbClr val="FFFFFF"/>
                </a:highlight>
                <a:latin typeface="Raleway"/>
                <a:ea typeface="Raleway"/>
                <a:cs typeface="Raleway"/>
                <a:sym typeface="Raleway"/>
              </a:rPr>
              <a:t>Does it work the same if you use milk, vinegar or juice?</a:t>
            </a:r>
            <a:r>
              <a:rPr lang="en" sz="1300">
                <a:solidFill>
                  <a:srgbClr val="555555"/>
                </a:solidFill>
                <a:highlight>
                  <a:srgbClr val="FFFFFF"/>
                </a:highlight>
                <a:latin typeface="Raleway"/>
                <a:ea typeface="Raleway"/>
                <a:cs typeface="Raleway"/>
                <a:sym typeface="Raleway"/>
              </a:rPr>
              <a:t> </a:t>
            </a:r>
            <a:endParaRPr sz="1300">
              <a:solidFill>
                <a:srgbClr val="555555"/>
              </a:solidFill>
              <a:highlight>
                <a:srgbClr val="FFFFFF"/>
              </a:highlight>
              <a:latin typeface="Raleway"/>
              <a:ea typeface="Raleway"/>
              <a:cs typeface="Raleway"/>
              <a:sym typeface="Raleway"/>
            </a:endParaRPr>
          </a:p>
          <a:p>
            <a:pPr indent="0" lvl="0" marL="0" rtl="0" algn="l">
              <a:spcBef>
                <a:spcPts val="0"/>
              </a:spcBef>
              <a:spcAft>
                <a:spcPts val="0"/>
              </a:spcAft>
              <a:buNone/>
            </a:pPr>
            <a:r>
              <a:t/>
            </a:r>
            <a:endParaRPr sz="1300">
              <a:solidFill>
                <a:srgbClr val="555555"/>
              </a:solidFill>
              <a:highlight>
                <a:srgbClr val="FFFFFF"/>
              </a:highlight>
              <a:latin typeface="Raleway"/>
              <a:ea typeface="Raleway"/>
              <a:cs typeface="Raleway"/>
              <a:sym typeface="Raleway"/>
            </a:endParaRPr>
          </a:p>
        </p:txBody>
      </p:sp>
      <p:sp>
        <p:nvSpPr>
          <p:cNvPr id="241" name="Google Shape;241;p35"/>
          <p:cNvSpPr txBox="1"/>
          <p:nvPr/>
        </p:nvSpPr>
        <p:spPr>
          <a:xfrm>
            <a:off x="5886325" y="921025"/>
            <a:ext cx="3045000" cy="2277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sz="1300">
                <a:solidFill>
                  <a:srgbClr val="555555"/>
                </a:solidFill>
                <a:latin typeface="Raleway"/>
                <a:ea typeface="Raleway"/>
                <a:cs typeface="Raleway"/>
                <a:sym typeface="Raleway"/>
              </a:rPr>
              <a:t>You will need:</a:t>
            </a:r>
            <a:endParaRPr sz="1300">
              <a:solidFill>
                <a:srgbClr val="555555"/>
              </a:solidFill>
              <a:latin typeface="Raleway"/>
              <a:ea typeface="Raleway"/>
              <a:cs typeface="Raleway"/>
              <a:sym typeface="Raleway"/>
            </a:endParaRPr>
          </a:p>
          <a:p>
            <a:pPr indent="-311150" lvl="0" marL="457200" marR="139700" rtl="0" algn="l">
              <a:lnSpc>
                <a:spcPct val="115000"/>
              </a:lnSpc>
              <a:spcBef>
                <a:spcPts val="2200"/>
              </a:spcBef>
              <a:spcAft>
                <a:spcPts val="0"/>
              </a:spcAft>
              <a:buClr>
                <a:srgbClr val="555555"/>
              </a:buClr>
              <a:buSzPts val="1300"/>
              <a:buFont typeface="Raleway"/>
              <a:buChar char="●"/>
            </a:pPr>
            <a:r>
              <a:rPr lang="en" sz="1300">
                <a:solidFill>
                  <a:srgbClr val="555555"/>
                </a:solidFill>
                <a:latin typeface="Raleway"/>
                <a:ea typeface="Raleway"/>
                <a:cs typeface="Raleway"/>
                <a:sym typeface="Raleway"/>
              </a:rPr>
              <a:t>A bowl </a:t>
            </a:r>
            <a:endParaRPr sz="1300">
              <a:solidFill>
                <a:srgbClr val="555555"/>
              </a:solidFill>
              <a:latin typeface="Raleway"/>
              <a:ea typeface="Raleway"/>
              <a:cs typeface="Raleway"/>
              <a:sym typeface="Raleway"/>
            </a:endParaRPr>
          </a:p>
          <a:p>
            <a:pPr indent="-311150" lvl="0" marL="457200" marR="139700" rtl="0" algn="l">
              <a:lnSpc>
                <a:spcPct val="115000"/>
              </a:lnSpc>
              <a:spcBef>
                <a:spcPts val="0"/>
              </a:spcBef>
              <a:spcAft>
                <a:spcPts val="0"/>
              </a:spcAft>
              <a:buClr>
                <a:srgbClr val="555555"/>
              </a:buClr>
              <a:buSzPts val="1300"/>
              <a:buFont typeface="Raleway"/>
              <a:buChar char="●"/>
            </a:pPr>
            <a:r>
              <a:rPr lang="en" sz="1300">
                <a:solidFill>
                  <a:srgbClr val="555555"/>
                </a:solidFill>
                <a:latin typeface="Raleway"/>
                <a:ea typeface="Raleway"/>
                <a:cs typeface="Raleway"/>
                <a:sym typeface="Raleway"/>
              </a:rPr>
              <a:t>Half a lemon </a:t>
            </a:r>
            <a:endParaRPr sz="1300">
              <a:solidFill>
                <a:srgbClr val="555555"/>
              </a:solidFill>
              <a:latin typeface="Raleway"/>
              <a:ea typeface="Raleway"/>
              <a:cs typeface="Raleway"/>
              <a:sym typeface="Raleway"/>
            </a:endParaRPr>
          </a:p>
          <a:p>
            <a:pPr indent="-311150" lvl="0" marL="457200" marR="139700" rtl="0" algn="l">
              <a:lnSpc>
                <a:spcPct val="115000"/>
              </a:lnSpc>
              <a:spcBef>
                <a:spcPts val="0"/>
              </a:spcBef>
              <a:spcAft>
                <a:spcPts val="0"/>
              </a:spcAft>
              <a:buClr>
                <a:srgbClr val="555555"/>
              </a:buClr>
              <a:buSzPts val="1300"/>
              <a:buFont typeface="Raleway"/>
              <a:buChar char="●"/>
            </a:pPr>
            <a:r>
              <a:rPr lang="en" sz="1300">
                <a:solidFill>
                  <a:srgbClr val="555555"/>
                </a:solidFill>
                <a:latin typeface="Raleway"/>
                <a:ea typeface="Raleway"/>
                <a:cs typeface="Raleway"/>
                <a:sym typeface="Raleway"/>
              </a:rPr>
              <a:t>A spoon </a:t>
            </a:r>
            <a:endParaRPr sz="1300">
              <a:solidFill>
                <a:srgbClr val="555555"/>
              </a:solidFill>
              <a:latin typeface="Raleway"/>
              <a:ea typeface="Raleway"/>
              <a:cs typeface="Raleway"/>
              <a:sym typeface="Raleway"/>
            </a:endParaRPr>
          </a:p>
          <a:p>
            <a:pPr indent="-311150" lvl="0" marL="457200" marR="139700" rtl="0" algn="l">
              <a:lnSpc>
                <a:spcPct val="115000"/>
              </a:lnSpc>
              <a:spcBef>
                <a:spcPts val="0"/>
              </a:spcBef>
              <a:spcAft>
                <a:spcPts val="0"/>
              </a:spcAft>
              <a:buClr>
                <a:srgbClr val="555555"/>
              </a:buClr>
              <a:buSzPts val="1300"/>
              <a:buFont typeface="Raleway"/>
              <a:buChar char="●"/>
            </a:pPr>
            <a:r>
              <a:rPr lang="en" sz="1300">
                <a:solidFill>
                  <a:srgbClr val="555555"/>
                </a:solidFill>
                <a:latin typeface="Raleway"/>
                <a:ea typeface="Raleway"/>
                <a:cs typeface="Raleway"/>
                <a:sym typeface="Raleway"/>
              </a:rPr>
              <a:t>Water</a:t>
            </a:r>
            <a:endParaRPr sz="1300">
              <a:solidFill>
                <a:srgbClr val="555555"/>
              </a:solidFill>
              <a:latin typeface="Raleway"/>
              <a:ea typeface="Raleway"/>
              <a:cs typeface="Raleway"/>
              <a:sym typeface="Raleway"/>
            </a:endParaRPr>
          </a:p>
          <a:p>
            <a:pPr indent="-311150" lvl="0" marL="457200" marR="139700" rtl="0" algn="l">
              <a:lnSpc>
                <a:spcPct val="115000"/>
              </a:lnSpc>
              <a:spcBef>
                <a:spcPts val="0"/>
              </a:spcBef>
              <a:spcAft>
                <a:spcPts val="0"/>
              </a:spcAft>
              <a:buClr>
                <a:srgbClr val="555555"/>
              </a:buClr>
              <a:buSzPts val="1300"/>
              <a:buFont typeface="Raleway"/>
              <a:buChar char="●"/>
            </a:pPr>
            <a:r>
              <a:rPr lang="en" sz="1300">
                <a:solidFill>
                  <a:srgbClr val="555555"/>
                </a:solidFill>
                <a:latin typeface="Raleway"/>
                <a:ea typeface="Raleway"/>
                <a:cs typeface="Raleway"/>
                <a:sym typeface="Raleway"/>
              </a:rPr>
              <a:t>Cotton bud, tooth pick (something to write with)</a:t>
            </a:r>
            <a:endParaRPr sz="1300">
              <a:solidFill>
                <a:srgbClr val="555555"/>
              </a:solidFill>
              <a:latin typeface="Raleway"/>
              <a:ea typeface="Raleway"/>
              <a:cs typeface="Raleway"/>
              <a:sym typeface="Raleway"/>
            </a:endParaRPr>
          </a:p>
          <a:p>
            <a:pPr indent="-311150" lvl="0" marL="457200" marR="139700" rtl="0" algn="l">
              <a:lnSpc>
                <a:spcPct val="115000"/>
              </a:lnSpc>
              <a:spcBef>
                <a:spcPts val="0"/>
              </a:spcBef>
              <a:spcAft>
                <a:spcPts val="0"/>
              </a:spcAft>
              <a:buClr>
                <a:srgbClr val="555555"/>
              </a:buClr>
              <a:buSzPts val="1300"/>
              <a:buFont typeface="Raleway"/>
              <a:buChar char="●"/>
            </a:pPr>
            <a:r>
              <a:rPr lang="en" sz="1300">
                <a:solidFill>
                  <a:srgbClr val="555555"/>
                </a:solidFill>
                <a:latin typeface="Raleway"/>
                <a:ea typeface="Raleway"/>
                <a:cs typeface="Raleway"/>
                <a:sym typeface="Raleway"/>
              </a:rPr>
              <a:t>White Paper</a:t>
            </a:r>
            <a:endParaRPr sz="1300">
              <a:solidFill>
                <a:srgbClr val="555555"/>
              </a:solidFill>
              <a:latin typeface="Raleway"/>
              <a:ea typeface="Raleway"/>
              <a:cs typeface="Raleway"/>
              <a:sym typeface="Raleway"/>
            </a:endParaRPr>
          </a:p>
        </p:txBody>
      </p:sp>
      <p:pic>
        <p:nvPicPr>
          <p:cNvPr id="242" name="Google Shape;242;p35"/>
          <p:cNvPicPr preferRelativeResize="0"/>
          <p:nvPr/>
        </p:nvPicPr>
        <p:blipFill>
          <a:blip r:embed="rId3">
            <a:alphaModFix/>
          </a:blip>
          <a:stretch>
            <a:fillRect/>
          </a:stretch>
        </p:blipFill>
        <p:spPr>
          <a:xfrm>
            <a:off x="5934950" y="3129375"/>
            <a:ext cx="2947750" cy="16844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latin typeface="Raleway"/>
                <a:ea typeface="Raleway"/>
                <a:cs typeface="Raleway"/>
                <a:sym typeface="Raleway"/>
              </a:rPr>
              <a:t>Digi Tech</a:t>
            </a:r>
            <a:endParaRPr b="1">
              <a:latin typeface="Raleway"/>
              <a:ea typeface="Raleway"/>
              <a:cs typeface="Raleway"/>
              <a:sym typeface="Raleway"/>
            </a:endParaRPr>
          </a:p>
          <a:p>
            <a:pPr indent="0" lvl="0" marL="0" rtl="0" algn="ctr">
              <a:spcBef>
                <a:spcPts val="0"/>
              </a:spcBef>
              <a:spcAft>
                <a:spcPts val="0"/>
              </a:spcAft>
              <a:buNone/>
            </a:pPr>
            <a:r>
              <a:t/>
            </a:r>
            <a:endParaRPr>
              <a:latin typeface="Happy Monkey"/>
              <a:ea typeface="Happy Monkey"/>
              <a:cs typeface="Happy Monkey"/>
              <a:sym typeface="Happy Monkey"/>
            </a:endParaRPr>
          </a:p>
        </p:txBody>
      </p:sp>
      <p:sp>
        <p:nvSpPr>
          <p:cNvPr id="248" name="Google Shape;248;p3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500">
                <a:solidFill>
                  <a:schemeClr val="dk1"/>
                </a:solidFill>
                <a:latin typeface="Raleway"/>
                <a:ea typeface="Raleway"/>
                <a:cs typeface="Raleway"/>
                <a:sym typeface="Raleway"/>
              </a:rPr>
              <a:t>Comics are great things to read as they can be short and funny! </a:t>
            </a:r>
            <a:endParaRPr sz="1500">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rPr lang="en" sz="1500">
                <a:solidFill>
                  <a:schemeClr val="dk1"/>
                </a:solidFill>
                <a:latin typeface="Raleway"/>
                <a:ea typeface="Raleway"/>
                <a:cs typeface="Raleway"/>
                <a:sym typeface="Raleway"/>
              </a:rPr>
              <a:t>Why don't you have a go at writing your own here are </a:t>
            </a:r>
            <a:r>
              <a:rPr lang="en" sz="1500" u="sng">
                <a:solidFill>
                  <a:srgbClr val="1155CC"/>
                </a:solidFill>
                <a:latin typeface="Raleway"/>
                <a:ea typeface="Raleway"/>
                <a:cs typeface="Raleway"/>
                <a:sym typeface="Raleway"/>
                <a:hlinkClick r:id="rId3">
                  <a:extLst>
                    <a:ext uri="{A12FA001-AC4F-418D-AE19-62706E023703}">
                      <ahyp:hlinkClr val="tx"/>
                    </a:ext>
                  </a:extLst>
                </a:hlinkClick>
              </a:rPr>
              <a:t>StoryBoardThat</a:t>
            </a:r>
            <a:endParaRPr sz="1500">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t/>
            </a:r>
            <a:endParaRPr sz="1500">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rPr lang="en" sz="1400" u="sng">
                <a:solidFill>
                  <a:srgbClr val="1155CC"/>
                </a:solidFill>
                <a:latin typeface="Raleway"/>
                <a:ea typeface="Raleway"/>
                <a:cs typeface="Raleway"/>
                <a:sym typeface="Raleway"/>
                <a:hlinkClick r:id="rId4">
                  <a:extLst>
                    <a:ext uri="{A12FA001-AC4F-418D-AE19-62706E023703}">
                      <ahyp:hlinkClr val="tx"/>
                    </a:ext>
                  </a:extLst>
                </a:hlinkClick>
              </a:rPr>
              <a:t>Light Bot</a:t>
            </a:r>
            <a:r>
              <a:rPr lang="en" sz="1400">
                <a:solidFill>
                  <a:schemeClr val="dk1"/>
                </a:solidFill>
                <a:latin typeface="Raleway"/>
                <a:ea typeface="Raleway"/>
                <a:cs typeface="Raleway"/>
                <a:sym typeface="Raleway"/>
              </a:rPr>
              <a:t> - Instructional coding app for basic direction programming. Start to learn programming by creating procedures and loops. </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p:txBody>
      </p:sp>
      <p:pic>
        <p:nvPicPr>
          <p:cNvPr id="249" name="Google Shape;249;p36"/>
          <p:cNvPicPr preferRelativeResize="0"/>
          <p:nvPr/>
        </p:nvPicPr>
        <p:blipFill>
          <a:blip r:embed="rId5">
            <a:alphaModFix/>
          </a:blip>
          <a:stretch>
            <a:fillRect/>
          </a:stretch>
        </p:blipFill>
        <p:spPr>
          <a:xfrm>
            <a:off x="2706603" y="2455479"/>
            <a:ext cx="3730774" cy="25023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Happy Monkey"/>
                <a:ea typeface="Happy Monkey"/>
                <a:cs typeface="Happy Monkey"/>
                <a:sym typeface="Happy Monkey"/>
              </a:rPr>
              <a:t>Extra</a:t>
            </a:r>
            <a:endParaRPr>
              <a:latin typeface="Happy Monkey"/>
              <a:ea typeface="Happy Monkey"/>
              <a:cs typeface="Happy Monkey"/>
              <a:sym typeface="Happy Monkey"/>
            </a:endParaRPr>
          </a:p>
        </p:txBody>
      </p:sp>
      <p:sp>
        <p:nvSpPr>
          <p:cNvPr id="255" name="Google Shape;255;p3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Click on this link to access all the Hour of Code activities </a:t>
            </a:r>
            <a:r>
              <a:rPr lang="en" u="sng">
                <a:solidFill>
                  <a:srgbClr val="1155CC"/>
                </a:solidFill>
                <a:latin typeface="Raleway"/>
                <a:ea typeface="Raleway"/>
                <a:cs typeface="Raleway"/>
                <a:sym typeface="Raleway"/>
                <a:hlinkClick r:id="rId3">
                  <a:extLst>
                    <a:ext uri="{A12FA001-AC4F-418D-AE19-62706E023703}">
                      <ahyp:hlinkClr val="tx"/>
                    </a:ext>
                  </a:extLst>
                </a:hlinkClick>
              </a:rPr>
              <a:t>https://code.org/hourofcode/overview</a:t>
            </a:r>
            <a:r>
              <a:rPr lang="en">
                <a:solidFill>
                  <a:schemeClr val="dk1"/>
                </a:solidFill>
                <a:latin typeface="Raleway"/>
                <a:ea typeface="Raleway"/>
                <a:cs typeface="Raleway"/>
                <a:sym typeface="Raleway"/>
              </a:rPr>
              <a:t> </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Coding is all about creating and following sets of instructions. This can either be physically or digitally. Below are 2 websites that are great examples of following instructions</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latin typeface="Raleway"/>
                <a:ea typeface="Raleway"/>
                <a:cs typeface="Raleway"/>
                <a:sym typeface="Raleway"/>
              </a:rPr>
              <a:t>Have you ever made a puzzle of yourself? Click on this </a:t>
            </a:r>
            <a:r>
              <a:rPr lang="en" u="sng">
                <a:solidFill>
                  <a:srgbClr val="1155CC"/>
                </a:solidFill>
                <a:latin typeface="Raleway"/>
                <a:ea typeface="Raleway"/>
                <a:cs typeface="Raleway"/>
                <a:sym typeface="Raleway"/>
                <a:hlinkClick r:id="rId4">
                  <a:extLst>
                    <a:ext uri="{A12FA001-AC4F-418D-AE19-62706E023703}">
                      <ahyp:hlinkClr val="tx"/>
                    </a:ext>
                  </a:extLst>
                </a:hlinkClick>
              </a:rPr>
              <a:t>website</a:t>
            </a:r>
            <a:r>
              <a:rPr lang="en">
                <a:solidFill>
                  <a:schemeClr val="dk1"/>
                </a:solidFill>
                <a:latin typeface="Raleway"/>
                <a:ea typeface="Raleway"/>
                <a:cs typeface="Raleway"/>
                <a:sym typeface="Raleway"/>
              </a:rPr>
              <a:t> to upload an image and have it turned into an inline puzzle to complete.</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rPr lang="en" u="sng">
                <a:solidFill>
                  <a:srgbClr val="1155CC"/>
                </a:solidFill>
                <a:latin typeface="Raleway"/>
                <a:ea typeface="Raleway"/>
                <a:cs typeface="Raleway"/>
                <a:sym typeface="Raleway"/>
                <a:hlinkClick r:id="rId5">
                  <a:extLst>
                    <a:ext uri="{A12FA001-AC4F-418D-AE19-62706E023703}">
                      <ahyp:hlinkClr val="tx"/>
                    </a:ext>
                  </a:extLst>
                </a:hlinkClick>
              </a:rPr>
              <a:t>Doppleme,com</a:t>
            </a:r>
            <a:r>
              <a:rPr lang="en">
                <a:solidFill>
                  <a:schemeClr val="dk1"/>
                </a:solidFill>
                <a:latin typeface="Raleway"/>
                <a:ea typeface="Raleway"/>
                <a:cs typeface="Raleway"/>
                <a:sym typeface="Raleway"/>
              </a:rPr>
              <a:t> is a great site to create a graphical character of yourself</a:t>
            </a:r>
            <a:endParaRPr sz="26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ct val="39285"/>
              <a:buFont typeface="Arial"/>
              <a:buNone/>
            </a:pPr>
            <a:r>
              <a:rPr b="1" lang="en">
                <a:latin typeface="Raleway"/>
                <a:ea typeface="Raleway"/>
                <a:cs typeface="Raleway"/>
                <a:sym typeface="Raleway"/>
              </a:rPr>
              <a:t>Extra for experts </a:t>
            </a:r>
            <a:endParaRPr>
              <a:latin typeface="Raleway"/>
              <a:ea typeface="Raleway"/>
              <a:cs typeface="Raleway"/>
              <a:sym typeface="Raleway"/>
            </a:endParaRPr>
          </a:p>
        </p:txBody>
      </p:sp>
      <p:sp>
        <p:nvSpPr>
          <p:cNvPr id="261" name="Google Shape;261;p3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en" sz="1400">
                <a:solidFill>
                  <a:schemeClr val="dk1"/>
                </a:solidFill>
                <a:latin typeface="Raleway"/>
                <a:ea typeface="Raleway"/>
                <a:cs typeface="Raleway"/>
                <a:sym typeface="Raleway"/>
              </a:rPr>
              <a:t>Explore making a fort. Can you make one of these in your yard/house out of yard materials, in your lounge with sheets, in your bedroom with pillows. </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rPr lang="en" sz="1400">
                <a:solidFill>
                  <a:schemeClr val="dk1"/>
                </a:solidFill>
                <a:latin typeface="Raleway"/>
                <a:ea typeface="Raleway"/>
                <a:cs typeface="Raleway"/>
                <a:sym typeface="Raleway"/>
              </a:rPr>
              <a:t>Bake a cake following a recipe. Follow each step carefully and measure carefully, baking is a science!</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rPr lang="en" sz="1400">
                <a:solidFill>
                  <a:schemeClr val="dk1"/>
                </a:solidFill>
                <a:latin typeface="Raleway"/>
                <a:ea typeface="Raleway"/>
                <a:cs typeface="Raleway"/>
                <a:sym typeface="Raleway"/>
              </a:rPr>
              <a:t>Choose 2 of your most favourite animals and then combine them into one drawing. </a:t>
            </a:r>
            <a:endParaRPr sz="1400">
              <a:solidFill>
                <a:schemeClr val="dk1"/>
              </a:solidFill>
              <a:latin typeface="Raleway"/>
              <a:ea typeface="Raleway"/>
              <a:cs typeface="Raleway"/>
              <a:sym typeface="Raleway"/>
            </a:endParaRPr>
          </a:p>
          <a:p>
            <a:pPr indent="0" lvl="0" marL="0" rtl="0" algn="l">
              <a:lnSpc>
                <a:spcPct val="100000"/>
              </a:lnSpc>
              <a:spcBef>
                <a:spcPts val="0"/>
              </a:spcBef>
              <a:spcAft>
                <a:spcPts val="0"/>
              </a:spcAft>
              <a:buClr>
                <a:schemeClr val="dk1"/>
              </a:buClr>
              <a:buSzPts val="1100"/>
              <a:buFont typeface="Arial"/>
              <a:buNone/>
            </a:pPr>
            <a:r>
              <a:rPr lang="en" sz="1400">
                <a:solidFill>
                  <a:schemeClr val="dk1"/>
                </a:solidFill>
                <a:latin typeface="Raleway"/>
                <a:ea typeface="Raleway"/>
                <a:cs typeface="Raleway"/>
                <a:sym typeface="Raleway"/>
              </a:rPr>
              <a:t>Have you heard of a </a:t>
            </a:r>
            <a:endParaRPr sz="1400">
              <a:solidFill>
                <a:schemeClr val="dk1"/>
              </a:solidFill>
              <a:latin typeface="Raleway"/>
              <a:ea typeface="Raleway"/>
              <a:cs typeface="Raleway"/>
              <a:sym typeface="Raleway"/>
            </a:endParaRPr>
          </a:p>
          <a:p>
            <a:pPr indent="-317500" lvl="0" marL="457200" rtl="0" algn="l">
              <a:lnSpc>
                <a:spcPct val="100000"/>
              </a:lnSpc>
              <a:spcBef>
                <a:spcPts val="0"/>
              </a:spcBef>
              <a:spcAft>
                <a:spcPts val="0"/>
              </a:spcAft>
              <a:buClr>
                <a:schemeClr val="dk1"/>
              </a:buClr>
              <a:buSzPts val="1400"/>
              <a:buFont typeface="Raleway"/>
              <a:buChar char="-"/>
            </a:pPr>
            <a:r>
              <a:rPr lang="en" sz="1400">
                <a:solidFill>
                  <a:schemeClr val="dk1"/>
                </a:solidFill>
                <a:latin typeface="Raleway"/>
                <a:ea typeface="Raleway"/>
                <a:cs typeface="Raleway"/>
                <a:sym typeface="Raleway"/>
              </a:rPr>
              <a:t>Bullish (Bull and a Fish)</a:t>
            </a:r>
            <a:endParaRPr sz="1400">
              <a:solidFill>
                <a:schemeClr val="dk1"/>
              </a:solidFill>
              <a:latin typeface="Raleway"/>
              <a:ea typeface="Raleway"/>
              <a:cs typeface="Raleway"/>
              <a:sym typeface="Raleway"/>
            </a:endParaRPr>
          </a:p>
          <a:p>
            <a:pPr indent="-317500" lvl="0" marL="457200" rtl="0" algn="l">
              <a:lnSpc>
                <a:spcPct val="100000"/>
              </a:lnSpc>
              <a:spcBef>
                <a:spcPts val="0"/>
              </a:spcBef>
              <a:spcAft>
                <a:spcPts val="0"/>
              </a:spcAft>
              <a:buClr>
                <a:schemeClr val="dk1"/>
              </a:buClr>
              <a:buSzPts val="1400"/>
              <a:buFont typeface="Raleway"/>
              <a:buChar char="-"/>
            </a:pPr>
            <a:r>
              <a:rPr lang="en" sz="1400">
                <a:solidFill>
                  <a:schemeClr val="dk1"/>
                </a:solidFill>
                <a:latin typeface="Raleway"/>
                <a:ea typeface="Raleway"/>
                <a:cs typeface="Raleway"/>
                <a:sym typeface="Raleway"/>
              </a:rPr>
              <a:t>Cowmal  (Cow and a Camel) </a:t>
            </a:r>
            <a:endParaRPr sz="1400">
              <a:solidFill>
                <a:schemeClr val="dk1"/>
              </a:solidFill>
              <a:latin typeface="Raleway"/>
              <a:ea typeface="Raleway"/>
              <a:cs typeface="Raleway"/>
              <a:sym typeface="Raleway"/>
            </a:endParaRPr>
          </a:p>
          <a:p>
            <a:pPr indent="-317500" lvl="0" marL="457200" rtl="0" algn="l">
              <a:lnSpc>
                <a:spcPct val="100000"/>
              </a:lnSpc>
              <a:spcBef>
                <a:spcPts val="0"/>
              </a:spcBef>
              <a:spcAft>
                <a:spcPts val="0"/>
              </a:spcAft>
              <a:buClr>
                <a:schemeClr val="dk1"/>
              </a:buClr>
              <a:buSzPts val="1400"/>
              <a:buFont typeface="Raleway"/>
              <a:buChar char="-"/>
            </a:pPr>
            <a:r>
              <a:rPr lang="en" sz="1400">
                <a:solidFill>
                  <a:schemeClr val="dk1"/>
                </a:solidFill>
                <a:latin typeface="Raleway"/>
                <a:ea typeface="Raleway"/>
                <a:cs typeface="Raleway"/>
                <a:sym typeface="Raleway"/>
              </a:rPr>
              <a:t>Zebog (Zebra and a dog) </a:t>
            </a:r>
            <a:endParaRPr sz="1400">
              <a:solidFill>
                <a:schemeClr val="dk1"/>
              </a:solidFill>
              <a:latin typeface="Raleway"/>
              <a:ea typeface="Raleway"/>
              <a:cs typeface="Raleway"/>
              <a:sym typeface="Raleway"/>
            </a:endParaRPr>
          </a:p>
          <a:p>
            <a:pPr indent="-317500" lvl="0" marL="457200" rtl="0" algn="l">
              <a:lnSpc>
                <a:spcPct val="100000"/>
              </a:lnSpc>
              <a:spcBef>
                <a:spcPts val="0"/>
              </a:spcBef>
              <a:spcAft>
                <a:spcPts val="0"/>
              </a:spcAft>
              <a:buClr>
                <a:schemeClr val="dk1"/>
              </a:buClr>
              <a:buSzPts val="1400"/>
              <a:buFont typeface="Raleway"/>
              <a:buChar char="-"/>
            </a:pPr>
            <a:r>
              <a:rPr lang="en" sz="1400">
                <a:solidFill>
                  <a:schemeClr val="dk1"/>
                </a:solidFill>
                <a:latin typeface="Raleway"/>
                <a:ea typeface="Raleway"/>
                <a:cs typeface="Raleway"/>
                <a:sym typeface="Raleway"/>
              </a:rPr>
              <a:t>Snaccodile (Snake and a Crocodile) </a:t>
            </a:r>
            <a:endParaRPr sz="1400">
              <a:latin typeface="Raleway"/>
              <a:ea typeface="Raleway"/>
              <a:cs typeface="Raleway"/>
              <a:sym typeface="Raleway"/>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5"/>
          <p:cNvSpPr txBox="1"/>
          <p:nvPr>
            <p:ph type="title"/>
          </p:nvPr>
        </p:nvSpPr>
        <p:spPr>
          <a:xfrm>
            <a:off x="48425" y="78300"/>
            <a:ext cx="6468000" cy="1106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These things all count as learning.</a:t>
            </a:r>
            <a:endParaRPr/>
          </a:p>
          <a:p>
            <a:pPr indent="0" lvl="0" marL="0" rtl="0" algn="l">
              <a:spcBef>
                <a:spcPts val="0"/>
              </a:spcBef>
              <a:spcAft>
                <a:spcPts val="0"/>
              </a:spcAft>
              <a:buNone/>
            </a:pPr>
            <a:r>
              <a:rPr lang="en"/>
              <a:t>Have you done any of these at home lately? </a:t>
            </a:r>
            <a:endParaRPr/>
          </a:p>
        </p:txBody>
      </p:sp>
      <p:pic>
        <p:nvPicPr>
          <p:cNvPr id="75" name="Google Shape;75;p15"/>
          <p:cNvPicPr preferRelativeResize="0"/>
          <p:nvPr/>
        </p:nvPicPr>
        <p:blipFill>
          <a:blip r:embed="rId3">
            <a:alphaModFix/>
          </a:blip>
          <a:stretch>
            <a:fillRect/>
          </a:stretch>
        </p:blipFill>
        <p:spPr>
          <a:xfrm>
            <a:off x="114800" y="1130225"/>
            <a:ext cx="1352100" cy="1352100"/>
          </a:xfrm>
          <a:prstGeom prst="rect">
            <a:avLst/>
          </a:prstGeom>
          <a:noFill/>
          <a:ln>
            <a:noFill/>
          </a:ln>
        </p:spPr>
      </p:pic>
      <p:pic>
        <p:nvPicPr>
          <p:cNvPr id="76" name="Google Shape;76;p15"/>
          <p:cNvPicPr preferRelativeResize="0"/>
          <p:nvPr/>
        </p:nvPicPr>
        <p:blipFill>
          <a:blip r:embed="rId4">
            <a:alphaModFix/>
          </a:blip>
          <a:stretch>
            <a:fillRect/>
          </a:stretch>
        </p:blipFill>
        <p:spPr>
          <a:xfrm>
            <a:off x="2070650" y="1083200"/>
            <a:ext cx="1180978" cy="1234650"/>
          </a:xfrm>
          <a:prstGeom prst="rect">
            <a:avLst/>
          </a:prstGeom>
          <a:noFill/>
          <a:ln>
            <a:noFill/>
          </a:ln>
        </p:spPr>
      </p:pic>
      <p:sp>
        <p:nvSpPr>
          <p:cNvPr id="77" name="Google Shape;77;p15"/>
          <p:cNvSpPr txBox="1"/>
          <p:nvPr/>
        </p:nvSpPr>
        <p:spPr>
          <a:xfrm>
            <a:off x="1617325" y="1130225"/>
            <a:ext cx="100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Baking</a:t>
            </a:r>
            <a:endParaRPr/>
          </a:p>
        </p:txBody>
      </p:sp>
      <p:sp>
        <p:nvSpPr>
          <p:cNvPr id="78" name="Google Shape;78;p15"/>
          <p:cNvSpPr txBox="1"/>
          <p:nvPr/>
        </p:nvSpPr>
        <p:spPr>
          <a:xfrm>
            <a:off x="287750" y="2371650"/>
            <a:ext cx="100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Cooking</a:t>
            </a:r>
            <a:endParaRPr/>
          </a:p>
        </p:txBody>
      </p:sp>
      <p:pic>
        <p:nvPicPr>
          <p:cNvPr id="79" name="Google Shape;79;p15"/>
          <p:cNvPicPr preferRelativeResize="0"/>
          <p:nvPr/>
        </p:nvPicPr>
        <p:blipFill>
          <a:blip r:embed="rId5">
            <a:alphaModFix/>
          </a:blip>
          <a:stretch>
            <a:fillRect/>
          </a:stretch>
        </p:blipFill>
        <p:spPr>
          <a:xfrm>
            <a:off x="197350" y="2939525"/>
            <a:ext cx="1180975" cy="1180975"/>
          </a:xfrm>
          <a:prstGeom prst="rect">
            <a:avLst/>
          </a:prstGeom>
          <a:noFill/>
          <a:ln>
            <a:noFill/>
          </a:ln>
        </p:spPr>
      </p:pic>
      <p:sp>
        <p:nvSpPr>
          <p:cNvPr id="80" name="Google Shape;80;p15"/>
          <p:cNvSpPr txBox="1"/>
          <p:nvPr/>
        </p:nvSpPr>
        <p:spPr>
          <a:xfrm>
            <a:off x="202663" y="4108150"/>
            <a:ext cx="1006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Check the weather forecast</a:t>
            </a:r>
            <a:endParaRPr/>
          </a:p>
        </p:txBody>
      </p:sp>
      <p:pic>
        <p:nvPicPr>
          <p:cNvPr id="81" name="Google Shape;81;p15"/>
          <p:cNvPicPr preferRelativeResize="0"/>
          <p:nvPr/>
        </p:nvPicPr>
        <p:blipFill rotWithShape="1">
          <a:blip r:embed="rId6">
            <a:alphaModFix/>
          </a:blip>
          <a:srcRect b="4245" l="10173" r="9595" t="4245"/>
          <a:stretch/>
        </p:blipFill>
        <p:spPr>
          <a:xfrm>
            <a:off x="1828950" y="4174185"/>
            <a:ext cx="1352100" cy="699265"/>
          </a:xfrm>
          <a:prstGeom prst="rect">
            <a:avLst/>
          </a:prstGeom>
          <a:noFill/>
          <a:ln>
            <a:noFill/>
          </a:ln>
        </p:spPr>
      </p:pic>
      <p:pic>
        <p:nvPicPr>
          <p:cNvPr id="82" name="Google Shape;82;p15"/>
          <p:cNvPicPr preferRelativeResize="0"/>
          <p:nvPr/>
        </p:nvPicPr>
        <p:blipFill rotWithShape="1">
          <a:blip r:embed="rId7">
            <a:alphaModFix/>
          </a:blip>
          <a:srcRect b="7757" l="0" r="0" t="0"/>
          <a:stretch/>
        </p:blipFill>
        <p:spPr>
          <a:xfrm>
            <a:off x="1872263" y="2406137"/>
            <a:ext cx="1577750" cy="1234650"/>
          </a:xfrm>
          <a:prstGeom prst="rect">
            <a:avLst/>
          </a:prstGeom>
          <a:noFill/>
          <a:ln>
            <a:noFill/>
          </a:ln>
        </p:spPr>
      </p:pic>
      <p:sp>
        <p:nvSpPr>
          <p:cNvPr id="83" name="Google Shape;83;p15"/>
          <p:cNvSpPr txBox="1"/>
          <p:nvPr/>
        </p:nvSpPr>
        <p:spPr>
          <a:xfrm>
            <a:off x="2027075" y="3567825"/>
            <a:ext cx="146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Card Games</a:t>
            </a:r>
            <a:endParaRPr/>
          </a:p>
        </p:txBody>
      </p:sp>
      <p:pic>
        <p:nvPicPr>
          <p:cNvPr id="84" name="Google Shape;84;p15"/>
          <p:cNvPicPr preferRelativeResize="0"/>
          <p:nvPr/>
        </p:nvPicPr>
        <p:blipFill>
          <a:blip r:embed="rId8">
            <a:alphaModFix/>
          </a:blip>
          <a:stretch>
            <a:fillRect/>
          </a:stretch>
        </p:blipFill>
        <p:spPr>
          <a:xfrm>
            <a:off x="3757430" y="933175"/>
            <a:ext cx="1287267" cy="1106400"/>
          </a:xfrm>
          <a:prstGeom prst="rect">
            <a:avLst/>
          </a:prstGeom>
          <a:noFill/>
          <a:ln>
            <a:noFill/>
          </a:ln>
        </p:spPr>
      </p:pic>
      <p:sp>
        <p:nvSpPr>
          <p:cNvPr id="85" name="Google Shape;85;p15"/>
          <p:cNvSpPr txBox="1"/>
          <p:nvPr/>
        </p:nvSpPr>
        <p:spPr>
          <a:xfrm>
            <a:off x="3821988" y="1971438"/>
            <a:ext cx="100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Puzzles </a:t>
            </a:r>
            <a:endParaRPr/>
          </a:p>
        </p:txBody>
      </p:sp>
      <p:pic>
        <p:nvPicPr>
          <p:cNvPr id="86" name="Google Shape;86;p15"/>
          <p:cNvPicPr preferRelativeResize="0"/>
          <p:nvPr/>
        </p:nvPicPr>
        <p:blipFill rotWithShape="1">
          <a:blip r:embed="rId9">
            <a:alphaModFix/>
          </a:blip>
          <a:srcRect b="9156" l="0" r="0" t="0"/>
          <a:stretch/>
        </p:blipFill>
        <p:spPr>
          <a:xfrm>
            <a:off x="3597824" y="3828850"/>
            <a:ext cx="1704663" cy="1180975"/>
          </a:xfrm>
          <a:prstGeom prst="rect">
            <a:avLst/>
          </a:prstGeom>
          <a:noFill/>
          <a:ln>
            <a:noFill/>
          </a:ln>
        </p:spPr>
      </p:pic>
      <p:sp>
        <p:nvSpPr>
          <p:cNvPr id="87" name="Google Shape;87;p15"/>
          <p:cNvSpPr txBox="1"/>
          <p:nvPr/>
        </p:nvSpPr>
        <p:spPr>
          <a:xfrm>
            <a:off x="3499150" y="3249050"/>
            <a:ext cx="1902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Helping with the cleaning </a:t>
            </a:r>
            <a:endParaRPr/>
          </a:p>
        </p:txBody>
      </p:sp>
      <p:pic>
        <p:nvPicPr>
          <p:cNvPr id="88" name="Google Shape;88;p15"/>
          <p:cNvPicPr preferRelativeResize="0"/>
          <p:nvPr/>
        </p:nvPicPr>
        <p:blipFill rotWithShape="1">
          <a:blip r:embed="rId10">
            <a:alphaModFix/>
          </a:blip>
          <a:srcRect b="0" l="0" r="0" t="15095"/>
          <a:stretch/>
        </p:blipFill>
        <p:spPr>
          <a:xfrm>
            <a:off x="5398575" y="1083199"/>
            <a:ext cx="1851475" cy="1571975"/>
          </a:xfrm>
          <a:prstGeom prst="rect">
            <a:avLst/>
          </a:prstGeom>
          <a:noFill/>
          <a:ln>
            <a:noFill/>
          </a:ln>
        </p:spPr>
      </p:pic>
      <p:sp>
        <p:nvSpPr>
          <p:cNvPr id="89" name="Google Shape;89;p15"/>
          <p:cNvSpPr txBox="1"/>
          <p:nvPr/>
        </p:nvSpPr>
        <p:spPr>
          <a:xfrm>
            <a:off x="5550488" y="992650"/>
            <a:ext cx="1632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Listening to music</a:t>
            </a:r>
            <a:endParaRPr/>
          </a:p>
        </p:txBody>
      </p:sp>
      <p:pic>
        <p:nvPicPr>
          <p:cNvPr id="90" name="Google Shape;90;p15"/>
          <p:cNvPicPr preferRelativeResize="0"/>
          <p:nvPr/>
        </p:nvPicPr>
        <p:blipFill>
          <a:blip r:embed="rId11">
            <a:alphaModFix/>
          </a:blip>
          <a:stretch>
            <a:fillRect/>
          </a:stretch>
        </p:blipFill>
        <p:spPr>
          <a:xfrm>
            <a:off x="5656250" y="4057462"/>
            <a:ext cx="1957675" cy="1055609"/>
          </a:xfrm>
          <a:prstGeom prst="rect">
            <a:avLst/>
          </a:prstGeom>
          <a:noFill/>
          <a:ln>
            <a:noFill/>
          </a:ln>
        </p:spPr>
      </p:pic>
      <p:sp>
        <p:nvSpPr>
          <p:cNvPr id="91" name="Google Shape;91;p15"/>
          <p:cNvSpPr txBox="1"/>
          <p:nvPr/>
        </p:nvSpPr>
        <p:spPr>
          <a:xfrm>
            <a:off x="5818938" y="3857425"/>
            <a:ext cx="1632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Making music</a:t>
            </a:r>
            <a:endParaRPr/>
          </a:p>
        </p:txBody>
      </p:sp>
      <p:pic>
        <p:nvPicPr>
          <p:cNvPr id="92" name="Google Shape;92;p15"/>
          <p:cNvPicPr preferRelativeResize="0"/>
          <p:nvPr/>
        </p:nvPicPr>
        <p:blipFill rotWithShape="1">
          <a:blip r:embed="rId12">
            <a:alphaModFix/>
          </a:blip>
          <a:srcRect b="6864" l="0" r="0" t="0"/>
          <a:stretch/>
        </p:blipFill>
        <p:spPr>
          <a:xfrm>
            <a:off x="7688600" y="933174"/>
            <a:ext cx="1352100" cy="1352100"/>
          </a:xfrm>
          <a:prstGeom prst="rect">
            <a:avLst/>
          </a:prstGeom>
          <a:noFill/>
          <a:ln>
            <a:noFill/>
          </a:ln>
        </p:spPr>
      </p:pic>
      <p:sp>
        <p:nvSpPr>
          <p:cNvPr id="93" name="Google Shape;93;p15"/>
          <p:cNvSpPr txBox="1"/>
          <p:nvPr/>
        </p:nvSpPr>
        <p:spPr>
          <a:xfrm>
            <a:off x="7162825" y="317575"/>
            <a:ext cx="1902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Colouring, drawing and painting</a:t>
            </a:r>
            <a:endParaRPr/>
          </a:p>
        </p:txBody>
      </p:sp>
      <p:pic>
        <p:nvPicPr>
          <p:cNvPr id="94" name="Google Shape;94;p15"/>
          <p:cNvPicPr preferRelativeResize="0"/>
          <p:nvPr/>
        </p:nvPicPr>
        <p:blipFill rotWithShape="1">
          <a:blip r:embed="rId13">
            <a:alphaModFix/>
          </a:blip>
          <a:srcRect b="0" l="12226" r="0" t="0"/>
          <a:stretch/>
        </p:blipFill>
        <p:spPr>
          <a:xfrm>
            <a:off x="7566926" y="2939525"/>
            <a:ext cx="1497900" cy="1234650"/>
          </a:xfrm>
          <a:prstGeom prst="rect">
            <a:avLst/>
          </a:prstGeom>
          <a:noFill/>
          <a:ln>
            <a:noFill/>
          </a:ln>
        </p:spPr>
      </p:pic>
      <p:sp>
        <p:nvSpPr>
          <p:cNvPr id="95" name="Google Shape;95;p15"/>
          <p:cNvSpPr txBox="1"/>
          <p:nvPr/>
        </p:nvSpPr>
        <p:spPr>
          <a:xfrm>
            <a:off x="7364550" y="2482325"/>
            <a:ext cx="1902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Writing letters and stories</a:t>
            </a:r>
            <a:endParaRPr/>
          </a:p>
        </p:txBody>
      </p:sp>
      <p:pic>
        <p:nvPicPr>
          <p:cNvPr id="96" name="Google Shape;96;p15"/>
          <p:cNvPicPr preferRelativeResize="0"/>
          <p:nvPr/>
        </p:nvPicPr>
        <p:blipFill rotWithShape="1">
          <a:blip r:embed="rId14">
            <a:alphaModFix/>
          </a:blip>
          <a:srcRect b="15519" l="5311" r="0" t="5096"/>
          <a:stretch/>
        </p:blipFill>
        <p:spPr>
          <a:xfrm>
            <a:off x="5246375" y="2482322"/>
            <a:ext cx="1851475" cy="1133206"/>
          </a:xfrm>
          <a:prstGeom prst="rect">
            <a:avLst/>
          </a:prstGeom>
          <a:noFill/>
          <a:ln>
            <a:noFill/>
          </a:ln>
        </p:spPr>
      </p:pic>
      <p:sp>
        <p:nvSpPr>
          <p:cNvPr id="97" name="Google Shape;97;p15"/>
          <p:cNvSpPr txBox="1"/>
          <p:nvPr/>
        </p:nvSpPr>
        <p:spPr>
          <a:xfrm>
            <a:off x="4514513" y="2406125"/>
            <a:ext cx="1632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Reading together</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Clr>
                <a:schemeClr val="dk1"/>
              </a:buClr>
              <a:buSzPct val="39285"/>
              <a:buFont typeface="Arial"/>
              <a:buNone/>
            </a:pPr>
            <a:r>
              <a:rPr b="1" lang="en">
                <a:latin typeface="Happy Monkey"/>
                <a:ea typeface="Happy Monkey"/>
                <a:cs typeface="Happy Monkey"/>
                <a:sym typeface="Happy Monkey"/>
              </a:rPr>
              <a:t>Reading</a:t>
            </a:r>
            <a:endParaRPr/>
          </a:p>
        </p:txBody>
      </p:sp>
      <p:sp>
        <p:nvSpPr>
          <p:cNvPr id="103" name="Google Shape;103;p16"/>
          <p:cNvSpPr txBox="1"/>
          <p:nvPr/>
        </p:nvSpPr>
        <p:spPr>
          <a:xfrm>
            <a:off x="311700" y="1446625"/>
            <a:ext cx="85206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Raleway"/>
                <a:ea typeface="Raleway"/>
                <a:cs typeface="Raleway"/>
                <a:sym typeface="Raleway"/>
              </a:rPr>
              <a:t>LEARN</a:t>
            </a:r>
            <a:r>
              <a:rPr lang="en">
                <a:solidFill>
                  <a:schemeClr val="dk1"/>
                </a:solidFill>
                <a:latin typeface="Raleway"/>
                <a:ea typeface="Raleway"/>
                <a:cs typeface="Raleway"/>
                <a:sym typeface="Raleway"/>
              </a:rPr>
              <a:t> - Research flightless bird species in New Zealand. How have they adapted to living on the ground? Which species are extinct? </a:t>
            </a:r>
            <a:endParaRPr>
              <a:solidFill>
                <a:schemeClr val="dk1"/>
              </a:solidFill>
              <a:latin typeface="Raleway"/>
              <a:ea typeface="Raleway"/>
              <a:cs typeface="Raleway"/>
              <a:sym typeface="Raleway"/>
            </a:endParaRPr>
          </a:p>
          <a:p>
            <a:pPr indent="0" lvl="0" marL="0" rtl="0" algn="l">
              <a:spcBef>
                <a:spcPts val="0"/>
              </a:spcBef>
              <a:spcAft>
                <a:spcPts val="0"/>
              </a:spcAft>
              <a:buNone/>
            </a:pPr>
            <a:r>
              <a:t/>
            </a:r>
            <a:endParaRPr>
              <a:solidFill>
                <a:schemeClr val="dk1"/>
              </a:solidFill>
              <a:latin typeface="Raleway"/>
              <a:ea typeface="Raleway"/>
              <a:cs typeface="Raleway"/>
              <a:sym typeface="Raleway"/>
            </a:endParaRPr>
          </a:p>
          <a:p>
            <a:pPr indent="0" lvl="0" marL="0" rtl="0" algn="l">
              <a:spcBef>
                <a:spcPts val="0"/>
              </a:spcBef>
              <a:spcAft>
                <a:spcPts val="0"/>
              </a:spcAft>
              <a:buNone/>
            </a:pPr>
            <a:r>
              <a:rPr b="1" lang="en">
                <a:solidFill>
                  <a:schemeClr val="dk1"/>
                </a:solidFill>
                <a:latin typeface="Raleway"/>
                <a:ea typeface="Raleway"/>
                <a:cs typeface="Raleway"/>
                <a:sym typeface="Raleway"/>
              </a:rPr>
              <a:t>CREATE</a:t>
            </a:r>
            <a:r>
              <a:rPr lang="en">
                <a:solidFill>
                  <a:schemeClr val="dk1"/>
                </a:solidFill>
                <a:latin typeface="Raleway"/>
                <a:ea typeface="Raleway"/>
                <a:cs typeface="Raleway"/>
                <a:sym typeface="Raleway"/>
              </a:rPr>
              <a:t> - Write a poem that imagines what life was like in New Zealand before people arrived. You may like to incorporate some of your research into your poem or imagine a fictional landscape.</a:t>
            </a:r>
            <a:endParaRPr>
              <a:solidFill>
                <a:schemeClr val="dk1"/>
              </a:solidFill>
              <a:latin typeface="Raleway"/>
              <a:ea typeface="Raleway"/>
              <a:cs typeface="Raleway"/>
              <a:sym typeface="Raleway"/>
            </a:endParaRPr>
          </a:p>
          <a:p>
            <a:pPr indent="0" lvl="0" marL="0" rtl="0" algn="l">
              <a:spcBef>
                <a:spcPts val="0"/>
              </a:spcBef>
              <a:spcAft>
                <a:spcPts val="0"/>
              </a:spcAft>
              <a:buNone/>
            </a:pPr>
            <a:r>
              <a:t/>
            </a:r>
            <a:endParaRPr>
              <a:solidFill>
                <a:schemeClr val="dk1"/>
              </a:solidFill>
              <a:latin typeface="Raleway"/>
              <a:ea typeface="Raleway"/>
              <a:cs typeface="Raleway"/>
              <a:sym typeface="Raleway"/>
            </a:endParaRPr>
          </a:p>
          <a:p>
            <a:pPr indent="0" lvl="0" marL="0" rtl="0" algn="l">
              <a:spcBef>
                <a:spcPts val="0"/>
              </a:spcBef>
              <a:spcAft>
                <a:spcPts val="0"/>
              </a:spcAft>
              <a:buNone/>
            </a:pPr>
            <a:r>
              <a:rPr b="1" lang="en">
                <a:solidFill>
                  <a:schemeClr val="dk1"/>
                </a:solidFill>
                <a:latin typeface="Raleway"/>
                <a:ea typeface="Raleway"/>
                <a:cs typeface="Raleway"/>
                <a:sym typeface="Raleway"/>
              </a:rPr>
              <a:t>ILLUSTRATE</a:t>
            </a:r>
            <a:r>
              <a:rPr lang="en">
                <a:solidFill>
                  <a:schemeClr val="dk1"/>
                </a:solidFill>
                <a:latin typeface="Raleway"/>
                <a:ea typeface="Raleway"/>
                <a:cs typeface="Raleway"/>
                <a:sym typeface="Raleway"/>
              </a:rPr>
              <a:t> - Study some famous New Zealand paintings of birds including works by </a:t>
            </a:r>
            <a:r>
              <a:rPr lang="en" u="sng">
                <a:solidFill>
                  <a:srgbClr val="1155CC"/>
                </a:solidFill>
                <a:latin typeface="Raleway"/>
                <a:ea typeface="Raleway"/>
                <a:cs typeface="Raleway"/>
                <a:sym typeface="Raleway"/>
                <a:hlinkClick r:id="rId3">
                  <a:extLst>
                    <a:ext uri="{A12FA001-AC4F-418D-AE19-62706E023703}">
                      <ahyp:hlinkClr val="tx"/>
                    </a:ext>
                  </a:extLst>
                </a:hlinkClick>
              </a:rPr>
              <a:t>Bill Hammond</a:t>
            </a:r>
            <a:r>
              <a:rPr lang="en">
                <a:solidFill>
                  <a:schemeClr val="dk1"/>
                </a:solidFill>
                <a:latin typeface="Raleway"/>
                <a:ea typeface="Raleway"/>
                <a:cs typeface="Raleway"/>
                <a:sym typeface="Raleway"/>
              </a:rPr>
              <a:t> and </a:t>
            </a:r>
            <a:r>
              <a:rPr lang="en" u="sng">
                <a:solidFill>
                  <a:srgbClr val="1155CC"/>
                </a:solidFill>
                <a:latin typeface="Raleway"/>
                <a:ea typeface="Raleway"/>
                <a:cs typeface="Raleway"/>
                <a:sym typeface="Raleway"/>
                <a:hlinkClick r:id="rId4">
                  <a:extLst>
                    <a:ext uri="{A12FA001-AC4F-418D-AE19-62706E023703}">
                      <ahyp:hlinkClr val="tx"/>
                    </a:ext>
                  </a:extLst>
                </a:hlinkClick>
              </a:rPr>
              <a:t>Don Binney.</a:t>
            </a:r>
            <a:r>
              <a:rPr lang="en">
                <a:solidFill>
                  <a:schemeClr val="dk1"/>
                </a:solidFill>
                <a:latin typeface="Raleway"/>
                <a:ea typeface="Raleway"/>
                <a:cs typeface="Raleway"/>
                <a:sym typeface="Raleway"/>
              </a:rPr>
              <a:t> Discuss their different styles with someone at home. Create an illustration for your poem in a style that fits your vision of early New Zealand.</a:t>
            </a:r>
            <a:endParaRPr>
              <a:latin typeface="Raleway"/>
              <a:ea typeface="Raleway"/>
              <a:cs typeface="Raleway"/>
              <a:sym typeface="Raleway"/>
            </a:endParaRPr>
          </a:p>
        </p:txBody>
      </p:sp>
      <p:pic>
        <p:nvPicPr>
          <p:cNvPr id="104" name="Google Shape;104;p16"/>
          <p:cNvPicPr preferRelativeResize="0"/>
          <p:nvPr/>
        </p:nvPicPr>
        <p:blipFill>
          <a:blip r:embed="rId5">
            <a:alphaModFix/>
          </a:blip>
          <a:stretch>
            <a:fillRect/>
          </a:stretch>
        </p:blipFill>
        <p:spPr>
          <a:xfrm>
            <a:off x="2240770" y="144070"/>
            <a:ext cx="1302550" cy="1302550"/>
          </a:xfrm>
          <a:prstGeom prst="rect">
            <a:avLst/>
          </a:prstGeom>
          <a:noFill/>
          <a:ln>
            <a:noFill/>
          </a:ln>
        </p:spPr>
      </p:pic>
      <p:pic>
        <p:nvPicPr>
          <p:cNvPr id="105" name="Google Shape;105;p16"/>
          <p:cNvPicPr preferRelativeResize="0"/>
          <p:nvPr/>
        </p:nvPicPr>
        <p:blipFill>
          <a:blip r:embed="rId6">
            <a:alphaModFix/>
          </a:blip>
          <a:stretch>
            <a:fillRect/>
          </a:stretch>
        </p:blipFill>
        <p:spPr>
          <a:xfrm>
            <a:off x="5468569" y="140232"/>
            <a:ext cx="1182275" cy="11822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Raleway"/>
                <a:ea typeface="Raleway"/>
                <a:cs typeface="Raleway"/>
                <a:sym typeface="Raleway"/>
              </a:rPr>
              <a:t>Reading</a:t>
            </a:r>
            <a:endParaRPr>
              <a:latin typeface="Raleway"/>
              <a:ea typeface="Raleway"/>
              <a:cs typeface="Raleway"/>
              <a:sym typeface="Raleway"/>
            </a:endParaRPr>
          </a:p>
        </p:txBody>
      </p:sp>
      <p:sp>
        <p:nvSpPr>
          <p:cNvPr id="111" name="Google Shape;111;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u="sng">
                <a:solidFill>
                  <a:schemeClr val="hlink"/>
                </a:solidFill>
                <a:latin typeface="Raleway"/>
                <a:ea typeface="Raleway"/>
                <a:cs typeface="Raleway"/>
                <a:sym typeface="Raleway"/>
                <a:hlinkClick r:id="rId3"/>
              </a:rPr>
              <a:t>Clark the Shark</a:t>
            </a:r>
            <a:r>
              <a:rPr lang="en">
                <a:latin typeface="Raleway"/>
                <a:ea typeface="Raleway"/>
                <a:cs typeface="Raleway"/>
                <a:sym typeface="Raleway"/>
              </a:rPr>
              <a:t>   </a:t>
            </a:r>
            <a:endParaRPr>
              <a:latin typeface="Raleway"/>
              <a:ea typeface="Raleway"/>
              <a:cs typeface="Raleway"/>
              <a:sym typeface="Raleway"/>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112" name="Google Shape;112;p17"/>
          <p:cNvPicPr preferRelativeResize="0"/>
          <p:nvPr/>
        </p:nvPicPr>
        <p:blipFill>
          <a:blip r:embed="rId4">
            <a:alphaModFix/>
          </a:blip>
          <a:stretch>
            <a:fillRect/>
          </a:stretch>
        </p:blipFill>
        <p:spPr>
          <a:xfrm>
            <a:off x="1695688" y="1689950"/>
            <a:ext cx="5752623" cy="29243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Raleway"/>
                <a:ea typeface="Raleway"/>
                <a:cs typeface="Raleway"/>
                <a:sym typeface="Raleway"/>
              </a:rPr>
              <a:t>Reading</a:t>
            </a:r>
            <a:r>
              <a:rPr lang="en"/>
              <a:t> </a:t>
            </a:r>
            <a:endParaRPr/>
          </a:p>
        </p:txBody>
      </p:sp>
      <p:sp>
        <p:nvSpPr>
          <p:cNvPr id="118" name="Google Shape;118;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u="sng">
                <a:solidFill>
                  <a:schemeClr val="accent5"/>
                </a:solidFill>
                <a:latin typeface="Raleway"/>
                <a:ea typeface="Raleway"/>
                <a:cs typeface="Raleway"/>
                <a:sym typeface="Raleway"/>
                <a:hlinkClick r:id="rId3">
                  <a:extLst>
                    <a:ext uri="{A12FA001-AC4F-418D-AE19-62706E023703}">
                      <ahyp:hlinkClr val="tx"/>
                    </a:ext>
                  </a:extLst>
                </a:hlinkClick>
              </a:rPr>
              <a:t>Stories online</a:t>
            </a:r>
            <a:endParaRPr>
              <a:latin typeface="Raleway"/>
              <a:ea typeface="Raleway"/>
              <a:cs typeface="Raleway"/>
              <a:sym typeface="Raleway"/>
            </a:endParaRPr>
          </a:p>
          <a:p>
            <a:pPr indent="0" lvl="0" marL="0" rtl="0" algn="ctr">
              <a:spcBef>
                <a:spcPts val="1200"/>
              </a:spcBef>
              <a:spcAft>
                <a:spcPts val="1200"/>
              </a:spcAft>
              <a:buClr>
                <a:schemeClr val="dk1"/>
              </a:buClr>
              <a:buSzPts val="1100"/>
              <a:buFont typeface="Arial"/>
              <a:buNone/>
            </a:pPr>
            <a:r>
              <a:t/>
            </a:r>
            <a:endParaRPr/>
          </a:p>
        </p:txBody>
      </p:sp>
      <p:pic>
        <p:nvPicPr>
          <p:cNvPr id="119" name="Google Shape;119;p18"/>
          <p:cNvPicPr preferRelativeResize="0"/>
          <p:nvPr/>
        </p:nvPicPr>
        <p:blipFill>
          <a:blip r:embed="rId4">
            <a:alphaModFix/>
          </a:blip>
          <a:stretch>
            <a:fillRect/>
          </a:stretch>
        </p:blipFill>
        <p:spPr>
          <a:xfrm>
            <a:off x="234525" y="1691113"/>
            <a:ext cx="8674949" cy="17612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19"/>
          <p:cNvSpPr txBox="1"/>
          <p:nvPr>
            <p:ph idx="1" type="body"/>
          </p:nvPr>
        </p:nvSpPr>
        <p:spPr>
          <a:xfrm>
            <a:off x="1417063" y="635425"/>
            <a:ext cx="6309900" cy="270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0"/>
              </a:spcAft>
              <a:buNone/>
            </a:pPr>
            <a:r>
              <a:t/>
            </a:r>
            <a:endParaRPr/>
          </a:p>
          <a:p>
            <a:pPr indent="0" lvl="0" marL="0" rtl="0" algn="ctr">
              <a:spcBef>
                <a:spcPts val="1200"/>
              </a:spcBef>
              <a:spcAft>
                <a:spcPts val="0"/>
              </a:spcAft>
              <a:buNone/>
            </a:pPr>
            <a:r>
              <a:rPr lang="en" u="sng">
                <a:solidFill>
                  <a:schemeClr val="accent5"/>
                </a:solidFill>
                <a:latin typeface="Raleway"/>
                <a:ea typeface="Raleway"/>
                <a:cs typeface="Raleway"/>
                <a:sym typeface="Raleway"/>
                <a:hlinkClick r:id="rId3">
                  <a:extLst>
                    <a:ext uri="{A12FA001-AC4F-418D-AE19-62706E023703}">
                      <ahyp:hlinkClr val="tx"/>
                    </a:ext>
                  </a:extLst>
                </a:hlinkClick>
              </a:rPr>
              <a:t>David Walliams</a:t>
            </a:r>
            <a:endParaRPr>
              <a:latin typeface="Raleway"/>
              <a:ea typeface="Raleway"/>
              <a:cs typeface="Raleway"/>
              <a:sym typeface="Raleway"/>
            </a:endParaRPr>
          </a:p>
          <a:p>
            <a:pPr indent="0" lvl="0" marL="0" rtl="0" algn="l">
              <a:spcBef>
                <a:spcPts val="0"/>
              </a:spcBef>
              <a:spcAft>
                <a:spcPts val="0"/>
              </a:spcAft>
              <a:buNone/>
            </a:pPr>
            <a:r>
              <a:rPr lang="en">
                <a:latin typeface="Raleway"/>
                <a:ea typeface="Raleway"/>
                <a:cs typeface="Raleway"/>
                <a:sym typeface="Raleway"/>
              </a:rPr>
              <a:t>Visit the site and complete one of the activities. </a:t>
            </a:r>
            <a:r>
              <a:rPr lang="en" u="sng">
                <a:solidFill>
                  <a:schemeClr val="accent5"/>
                </a:solidFill>
                <a:latin typeface="Raleway"/>
                <a:ea typeface="Raleway"/>
                <a:cs typeface="Raleway"/>
                <a:sym typeface="Raleway"/>
                <a:hlinkClick r:id="rId4">
                  <a:extLst>
                    <a:ext uri="{A12FA001-AC4F-418D-AE19-62706E023703}">
                      <ahyp:hlinkClr val="tx"/>
                    </a:ext>
                  </a:extLst>
                </a:hlinkClick>
              </a:rPr>
              <a:t>Activities</a:t>
            </a:r>
            <a:endParaRPr>
              <a:latin typeface="Raleway"/>
              <a:ea typeface="Raleway"/>
              <a:cs typeface="Raleway"/>
              <a:sym typeface="Raleway"/>
            </a:endParaRPr>
          </a:p>
          <a:p>
            <a:pPr indent="0" lvl="0" marL="0" rtl="0" algn="l">
              <a:spcBef>
                <a:spcPts val="0"/>
              </a:spcBef>
              <a:spcAft>
                <a:spcPts val="1200"/>
              </a:spcAft>
              <a:buClr>
                <a:schemeClr val="dk1"/>
              </a:buClr>
              <a:buSzPts val="1100"/>
              <a:buFont typeface="Arial"/>
              <a:buNone/>
            </a:pPr>
            <a:r>
              <a:t/>
            </a:r>
            <a:endParaRPr/>
          </a:p>
        </p:txBody>
      </p:sp>
      <p:pic>
        <p:nvPicPr>
          <p:cNvPr id="125" name="Google Shape;125;p19"/>
          <p:cNvPicPr preferRelativeResize="0"/>
          <p:nvPr/>
        </p:nvPicPr>
        <p:blipFill>
          <a:blip r:embed="rId5">
            <a:alphaModFix/>
          </a:blip>
          <a:stretch>
            <a:fillRect/>
          </a:stretch>
        </p:blipFill>
        <p:spPr>
          <a:xfrm>
            <a:off x="2208324" y="163925"/>
            <a:ext cx="4727374" cy="1494975"/>
          </a:xfrm>
          <a:prstGeom prst="rect">
            <a:avLst/>
          </a:prstGeom>
          <a:noFill/>
          <a:ln>
            <a:noFill/>
          </a:ln>
        </p:spPr>
      </p:pic>
      <p:pic>
        <p:nvPicPr>
          <p:cNvPr id="126" name="Google Shape;126;p19"/>
          <p:cNvPicPr preferRelativeResize="0"/>
          <p:nvPr/>
        </p:nvPicPr>
        <p:blipFill>
          <a:blip r:embed="rId6">
            <a:alphaModFix/>
          </a:blip>
          <a:stretch>
            <a:fillRect/>
          </a:stretch>
        </p:blipFill>
        <p:spPr>
          <a:xfrm>
            <a:off x="513625" y="2468184"/>
            <a:ext cx="1625025" cy="2495840"/>
          </a:xfrm>
          <a:prstGeom prst="rect">
            <a:avLst/>
          </a:prstGeom>
          <a:noFill/>
          <a:ln>
            <a:noFill/>
          </a:ln>
        </p:spPr>
      </p:pic>
      <p:pic>
        <p:nvPicPr>
          <p:cNvPr id="127" name="Google Shape;127;p19"/>
          <p:cNvPicPr preferRelativeResize="0"/>
          <p:nvPr/>
        </p:nvPicPr>
        <p:blipFill>
          <a:blip r:embed="rId7">
            <a:alphaModFix/>
          </a:blip>
          <a:stretch>
            <a:fillRect/>
          </a:stretch>
        </p:blipFill>
        <p:spPr>
          <a:xfrm>
            <a:off x="7031836" y="2468225"/>
            <a:ext cx="1550065" cy="2495850"/>
          </a:xfrm>
          <a:prstGeom prst="rect">
            <a:avLst/>
          </a:prstGeom>
          <a:noFill/>
          <a:ln>
            <a:noFill/>
          </a:ln>
        </p:spPr>
      </p:pic>
      <p:pic>
        <p:nvPicPr>
          <p:cNvPr id="128" name="Google Shape;128;p19"/>
          <p:cNvPicPr preferRelativeResize="0"/>
          <p:nvPr/>
        </p:nvPicPr>
        <p:blipFill>
          <a:blip r:embed="rId8">
            <a:alphaModFix/>
          </a:blip>
          <a:stretch>
            <a:fillRect/>
          </a:stretch>
        </p:blipFill>
        <p:spPr>
          <a:xfrm>
            <a:off x="4984200" y="2468176"/>
            <a:ext cx="1625025" cy="2495897"/>
          </a:xfrm>
          <a:prstGeom prst="rect">
            <a:avLst/>
          </a:prstGeom>
          <a:noFill/>
          <a:ln>
            <a:noFill/>
          </a:ln>
        </p:spPr>
      </p:pic>
      <p:pic>
        <p:nvPicPr>
          <p:cNvPr id="129" name="Google Shape;129;p19"/>
          <p:cNvPicPr preferRelativeResize="0"/>
          <p:nvPr/>
        </p:nvPicPr>
        <p:blipFill>
          <a:blip r:embed="rId9">
            <a:alphaModFix/>
          </a:blip>
          <a:stretch>
            <a:fillRect/>
          </a:stretch>
        </p:blipFill>
        <p:spPr>
          <a:xfrm>
            <a:off x="2600137" y="2468175"/>
            <a:ext cx="1886361" cy="24958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SNAKES</a:t>
            </a:r>
            <a:endParaRPr/>
          </a:p>
        </p:txBody>
      </p:sp>
      <p:pic>
        <p:nvPicPr>
          <p:cNvPr descr="Snakes shed their skin several times a year, but you’ll never guess what happens to their eyes while it’s happening! Watch this “Snake City” video to learn more cool facts about snakes.&#10;➡ Subscribe: http://bit.ly/SubscribeToNatGeoKids &#10;&#10;About Wild Animal Jobs:&#10;Get an inside look at the adventures of animal experts with these WILD videos!  Watch wildlife rescuers care for injured and orphaned animals on Bandit Patrol, hear crazy stories from a veterinarian in Dr. Emily and Love and Vets, learn about giant “monster fish” in Go Fishing! and ride along with South African snake savers in Snake City.&#10;&#10;About National Geographic Kids:&#10;Nat Geo Kids makes it fun to explore your world with weird, wild, and wacky videos! Videos featuring awesome animals, cool science, funny pets, and more, are made just for curious kids like you. So pick a topic you love and start watching today!&#10;&#10;Visit the National Geographic Kids website for more games, photos, and videos at http://natgeokids.com. Watch more National Geographic Kids videos at http://natgeokids.com/video  &#10;&#10;More National Geographic Kids:&#10;Visit our website for more games, photos, and videos: http://bit.ly/NatGeoKidsSite &#10;Facebook: http://bit.ly/NGKFacebook&#10;Twitter: http://bit.ly/NGKTwitter&#10;&#10;Supercool Snakes | Snake City&#10;https://youtu.be/MeGldI_-Ko8&#10;&#10;National Geographic Kids&#10;https://www.youtube.com/NatGeoKids" id="135" name="Google Shape;135;p20" title="Supercool Snakes | Snake City">
            <a:hlinkClick r:id="rId3"/>
          </p:cNvPr>
          <p:cNvPicPr preferRelativeResize="0"/>
          <p:nvPr/>
        </p:nvPicPr>
        <p:blipFill>
          <a:blip r:embed="rId4">
            <a:alphaModFix/>
          </a:blip>
          <a:stretch>
            <a:fillRect/>
          </a:stretch>
        </p:blipFill>
        <p:spPr>
          <a:xfrm>
            <a:off x="2286000" y="1283075"/>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1000"/>
                                        <p:tgtEl>
                                          <p:spTgt spid="1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1200"/>
              </a:spcAft>
              <a:buClr>
                <a:schemeClr val="dk1"/>
              </a:buClr>
              <a:buSzPts val="1100"/>
              <a:buFont typeface="Arial"/>
              <a:buNone/>
            </a:pPr>
            <a:r>
              <a:rPr lang="en" sz="2600">
                <a:solidFill>
                  <a:schemeClr val="dk2"/>
                </a:solidFill>
              </a:rPr>
              <a:t>What’s the difference between an Alligator and a Crocodile?</a:t>
            </a:r>
            <a:endParaRPr sz="3411"/>
          </a:p>
        </p:txBody>
      </p:sp>
      <p:pic>
        <p:nvPicPr>
          <p:cNvPr descr="Find out how alligators and crocodiles are different in “Things You Wanna Know.”&#10;➡ Subscribe for more National Geographic Kids videos: http://bit.ly/SubscribeToNatGeoKids&#10;➡ Check out our playlist: http://bit.ly/WatchMoreThingsYouWannaKnow&#10;➡ Visit our website: http://bit.ly/NGKThingsYouWannaKnow&#10;➡ Get the book: http://bit.ly/BetYouDidntKnowBook&#10;&#10;About Things You Wanna Know:&#10;Discover cool fun facts about space, bugs, animals, dinosaurs, and so much more.&#10;&#10;Check out our other fun series!:&#10;Amazing Animals: http://bit.ly/WatchMoreAmazingAnimals&#10;Awesome Animals: http://bit.ly/WatchMoreAwesomeAnimals&#10;Animal LOL: http://bit.ly/WatchMoreAnimalLOL&#10;Party Animals: http://bit.ly/WatchMorePartyAnimals&#10;Weird But True! Fast Facts: http://bit.ly/WatchMoreWBTFastFacts&#10;What Sam Sees: http://bit.ly/WatchMoreWhatSamSees&#10;&#10;More National Geographic Kids:&#10;Visit our website for more games, photos, and videos: http://bit.ly/NatGeoKidsSite &#10;Facebook: http://bit.ly/NGKFacebook&#10;Twitter: http://bit.ly/NGKTwitter&#10;&#10;About National Geographic Kids:&#10;Nat Geo Kids makes it fun to explore your world with weird, wild, and wacky videos! Videos featuring awesome animals, cool science, funny pets, and more, are made just for curious kids like you. So pick a topic you love and start watching today!&#10;&#10;Visit the National Geographic Kids website for more games, photos, and videos at http://natgeokids.com. Watch more National Geographic Kids videos at http://natgeokids.com/video&#10;&#10;Cool Facts About Alligators and Crocodiles | Things You Wanna Know&#10;https://youtu.be/0wRdFr1t7iI&#10;&#10;National Geographic Kids&#10;https://www.youtube.com/NatGeoKids" id="141" name="Google Shape;141;p21" title="Cool Facts About Alligators and Crocodiles | Things You Wanna Know">
            <a:hlinkClick r:id="rId3"/>
          </p:cNvPr>
          <p:cNvPicPr preferRelativeResize="0"/>
          <p:nvPr/>
        </p:nvPicPr>
        <p:blipFill>
          <a:blip r:embed="rId4">
            <a:alphaModFix/>
          </a:blip>
          <a:stretch>
            <a:fillRect/>
          </a:stretch>
        </p:blipFill>
        <p:spPr>
          <a:xfrm>
            <a:off x="2286000" y="1552025"/>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
                                        </p:tgtEl>
                                        <p:attrNameLst>
                                          <p:attrName>style.visibility</p:attrName>
                                        </p:attrNameLst>
                                      </p:cBhvr>
                                      <p:to>
                                        <p:strVal val="visible"/>
                                      </p:to>
                                    </p:set>
                                    <p:animEffect filter="fade" transition="in">
                                      <p:cBhvr>
                                        <p:cTn dur="1000"/>
                                        <p:tgtEl>
                                          <p:spTgt spid="1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